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1" r:id="rId2"/>
    <p:sldId id="275" r:id="rId3"/>
    <p:sldId id="415" r:id="rId4"/>
    <p:sldId id="309" r:id="rId5"/>
    <p:sldId id="283" r:id="rId6"/>
    <p:sldId id="313" r:id="rId7"/>
    <p:sldId id="284" r:id="rId8"/>
    <p:sldId id="416" r:id="rId9"/>
    <p:sldId id="297" r:id="rId10"/>
    <p:sldId id="274" r:id="rId11"/>
    <p:sldId id="285" r:id="rId12"/>
    <p:sldId id="256" r:id="rId13"/>
    <p:sldId id="270" r:id="rId14"/>
    <p:sldId id="417" r:id="rId15"/>
    <p:sldId id="294" r:id="rId16"/>
    <p:sldId id="260" r:id="rId17"/>
    <p:sldId id="257" r:id="rId18"/>
    <p:sldId id="290" r:id="rId19"/>
    <p:sldId id="298" r:id="rId20"/>
    <p:sldId id="278" r:id="rId21"/>
    <p:sldId id="296" r:id="rId22"/>
    <p:sldId id="259" r:id="rId23"/>
    <p:sldId id="263" r:id="rId24"/>
    <p:sldId id="269" r:id="rId25"/>
    <p:sldId id="306" r:id="rId26"/>
    <p:sldId id="292" r:id="rId27"/>
    <p:sldId id="280" r:id="rId28"/>
    <p:sldId id="279" r:id="rId29"/>
    <p:sldId id="291" r:id="rId30"/>
    <p:sldId id="302" r:id="rId31"/>
    <p:sldId id="272" r:id="rId32"/>
    <p:sldId id="419" r:id="rId33"/>
    <p:sldId id="305" r:id="rId34"/>
    <p:sldId id="262" r:id="rId35"/>
    <p:sldId id="423" r:id="rId36"/>
    <p:sldId id="421" r:id="rId37"/>
    <p:sldId id="304" r:id="rId38"/>
    <p:sldId id="289" r:id="rId39"/>
    <p:sldId id="303" r:id="rId40"/>
    <p:sldId id="267" r:id="rId41"/>
    <p:sldId id="268" r:id="rId42"/>
    <p:sldId id="310" r:id="rId43"/>
    <p:sldId id="287" r:id="rId44"/>
    <p:sldId id="308" r:id="rId45"/>
    <p:sldId id="307" r:id="rId46"/>
    <p:sldId id="314" r:id="rId47"/>
    <p:sldId id="320" r:id="rId48"/>
    <p:sldId id="286" r:id="rId49"/>
    <p:sldId id="418" r:id="rId50"/>
    <p:sldId id="420" r:id="rId51"/>
    <p:sldId id="424" r:id="rId52"/>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latin typeface="Arial" charset="0"/>
        <a:ea typeface="+mn-ea"/>
        <a:cs typeface="+mn-cs"/>
      </a:defRPr>
    </a:lvl1pPr>
    <a:lvl2pPr marL="457200" algn="ctr" rtl="0" fontAlgn="base">
      <a:spcBef>
        <a:spcPct val="0"/>
      </a:spcBef>
      <a:spcAft>
        <a:spcPct val="0"/>
      </a:spcAft>
      <a:defRPr sz="3200" b="1" kern="1200">
        <a:solidFill>
          <a:schemeClr val="bg1"/>
        </a:solidFill>
        <a:latin typeface="Arial" charset="0"/>
        <a:ea typeface="+mn-ea"/>
        <a:cs typeface="+mn-cs"/>
      </a:defRPr>
    </a:lvl2pPr>
    <a:lvl3pPr marL="914400" algn="ctr" rtl="0" fontAlgn="base">
      <a:spcBef>
        <a:spcPct val="0"/>
      </a:spcBef>
      <a:spcAft>
        <a:spcPct val="0"/>
      </a:spcAft>
      <a:defRPr sz="3200" b="1" kern="1200">
        <a:solidFill>
          <a:schemeClr val="bg1"/>
        </a:solidFill>
        <a:latin typeface="Arial" charset="0"/>
        <a:ea typeface="+mn-ea"/>
        <a:cs typeface="+mn-cs"/>
      </a:defRPr>
    </a:lvl3pPr>
    <a:lvl4pPr marL="1371600" algn="ctr" rtl="0" fontAlgn="base">
      <a:spcBef>
        <a:spcPct val="0"/>
      </a:spcBef>
      <a:spcAft>
        <a:spcPct val="0"/>
      </a:spcAft>
      <a:defRPr sz="3200" b="1" kern="1200">
        <a:solidFill>
          <a:schemeClr val="bg1"/>
        </a:solidFill>
        <a:latin typeface="Arial" charset="0"/>
        <a:ea typeface="+mn-ea"/>
        <a:cs typeface="+mn-cs"/>
      </a:defRPr>
    </a:lvl4pPr>
    <a:lvl5pPr marL="1828800" algn="ctr" rtl="0" fontAlgn="base">
      <a:spcBef>
        <a:spcPct val="0"/>
      </a:spcBef>
      <a:spcAft>
        <a:spcPct val="0"/>
      </a:spcAft>
      <a:defRPr sz="3200" b="1" kern="1200">
        <a:solidFill>
          <a:schemeClr val="bg1"/>
        </a:solidFill>
        <a:latin typeface="Arial" charset="0"/>
        <a:ea typeface="+mn-ea"/>
        <a:cs typeface="+mn-cs"/>
      </a:defRPr>
    </a:lvl5pPr>
    <a:lvl6pPr marL="2286000" algn="l" defTabSz="914400" rtl="0" eaLnBrk="1" latinLnBrk="0" hangingPunct="1">
      <a:defRPr sz="3200" b="1" kern="1200">
        <a:solidFill>
          <a:schemeClr val="bg1"/>
        </a:solidFill>
        <a:latin typeface="Arial" charset="0"/>
        <a:ea typeface="+mn-ea"/>
        <a:cs typeface="+mn-cs"/>
      </a:defRPr>
    </a:lvl6pPr>
    <a:lvl7pPr marL="2743200" algn="l" defTabSz="914400" rtl="0" eaLnBrk="1" latinLnBrk="0" hangingPunct="1">
      <a:defRPr sz="3200" b="1" kern="1200">
        <a:solidFill>
          <a:schemeClr val="bg1"/>
        </a:solidFill>
        <a:latin typeface="Arial" charset="0"/>
        <a:ea typeface="+mn-ea"/>
        <a:cs typeface="+mn-cs"/>
      </a:defRPr>
    </a:lvl7pPr>
    <a:lvl8pPr marL="3200400" algn="l" defTabSz="914400" rtl="0" eaLnBrk="1" latinLnBrk="0" hangingPunct="1">
      <a:defRPr sz="3200" b="1" kern="1200">
        <a:solidFill>
          <a:schemeClr val="bg1"/>
        </a:solidFill>
        <a:latin typeface="Arial" charset="0"/>
        <a:ea typeface="+mn-ea"/>
        <a:cs typeface="+mn-cs"/>
      </a:defRPr>
    </a:lvl8pPr>
    <a:lvl9pPr marL="3657600" algn="l" defTabSz="914400" rtl="0" eaLnBrk="1" latinLnBrk="0" hangingPunct="1">
      <a:defRPr sz="32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B8E3E6"/>
    <a:srgbClr val="9ABEC1"/>
    <a:srgbClr val="6A8486"/>
    <a:srgbClr val="CCC6E4"/>
    <a:srgbClr val="D7D2EA"/>
    <a:srgbClr val="D2D4EA"/>
    <a:srgbClr val="D6D8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538" autoAdjust="0"/>
    <p:restoredTop sz="75323" autoAdjust="0"/>
  </p:normalViewPr>
  <p:slideViewPr>
    <p:cSldViewPr snapToGrid="0" showGuides="1">
      <p:cViewPr>
        <p:scale>
          <a:sx n="60" d="100"/>
          <a:sy n="60" d="100"/>
        </p:scale>
        <p:origin x="154" y="72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0459"/>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075AB4DD-5AA8-403A-BC88-D2C57863089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BCF0A5-E265-466C-B52B-C2D3AA7D9B4E}" type="slidenum">
              <a:rPr lang="en-US"/>
              <a:pPr/>
              <a:t>1</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dirty="0" smtClean="0"/>
              <a:t>Mount Rainier</a:t>
            </a:r>
            <a:r>
              <a:rPr lang="en-US" baseline="0" dirty="0" smtClean="0"/>
              <a:t> National Park is located about a hundred miles southeast of Olympic National Park and about 50 miles north northeast of Mt. St. Helens. It is even closer still to Tacoma, Washington – a city of about 200,000 people who are well within the radius considered at risk when this volcano erupts again.</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Rainier erupted relatively recently, its</a:t>
            </a:r>
            <a:r>
              <a:rPr lang="en-US" baseline="0" dirty="0" smtClean="0"/>
              <a:t> overall shape is a relatively symmetrical cone.</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volcano that has not erupted recently will have a much more irregular</a:t>
            </a:r>
            <a:r>
              <a:rPr lang="en-US" baseline="0" dirty="0" smtClean="0"/>
              <a:t> shape due do prolonged erosion from streams and glaciers.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longer the period of inactivity, the more magma will harden in the volcano’s conduits, and the more likely the volcano is to become completely extinct.</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F6870-DF72-4523-8A2C-D5E26C439F77}" type="slidenum">
              <a:rPr lang="en-US"/>
              <a:pPr/>
              <a:t>13</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dirty="0" smtClean="0"/>
              <a:t>The most recent recorded eruption</a:t>
            </a:r>
            <a:r>
              <a:rPr lang="en-US" baseline="0" dirty="0" smtClean="0"/>
              <a:t> of Mt. Rainier </a:t>
            </a:r>
            <a:r>
              <a:rPr lang="en-US" dirty="0" smtClean="0"/>
              <a:t>was between 1820 and 1854, but many eyewitnesses reported sporadic activity between</a:t>
            </a:r>
            <a:r>
              <a:rPr lang="en-US" baseline="0" dirty="0" smtClean="0"/>
              <a:t> 1858 and 1894 </a:t>
            </a:r>
            <a:r>
              <a:rPr lang="en-US" dirty="0" smtClean="0"/>
              <a:t>as well. It is only a matter of time before this volcano </a:t>
            </a:r>
            <a:r>
              <a:rPr lang="en-US" baseline="0" dirty="0" smtClean="0"/>
              <a:t>erupts again, so the associated geologic hazards are taken very seriously in the park.</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even posted evacuation routes.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looming specter of </a:t>
            </a:r>
            <a:r>
              <a:rPr lang="en-US" baseline="0" dirty="0" smtClean="0"/>
              <a:t>volcanic disaster is particularly ominous in Tacoma, Washington. From this vantage point the enormous amount of gravitational potential energy of the volcano relative to sea level is unsettlingly apparent.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6613E-5DAE-4C40-96CE-7EE57FF3424B}" type="slidenum">
              <a:rPr lang="en-US"/>
              <a:pPr/>
              <a:t>16</a:t>
            </a:fld>
            <a:endParaRPr lang="en-US"/>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r>
              <a:rPr lang="en-US" dirty="0" smtClean="0"/>
              <a:t>The fact that Mount Rainier</a:t>
            </a:r>
            <a:r>
              <a:rPr lang="en-US" baseline="0" dirty="0" smtClean="0"/>
              <a:t> is well over 14,000 feet high also means that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2DF6C3-153D-42BD-A773-656D9F273289}" type="slidenum">
              <a:rPr lang="en-US"/>
              <a:pPr/>
              <a:t>17</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dirty="0" smtClean="0"/>
              <a:t>… the top of Mt. Rainier is glaciated.</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deed, there are more than a dozen named glaciers carving away at Rainier’s summit. Glaciers and volcanic eruptions combine…</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to </a:t>
            </a:r>
            <a:r>
              <a:rPr lang="en-US" baseline="0" dirty="0" smtClean="0"/>
              <a:t>form devastating volcanic debris flows known as lahars.</a:t>
            </a:r>
            <a:endParaRPr lang="en-US" dirty="0" smtClean="0"/>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north from Mt. Saint Helens</a:t>
            </a:r>
            <a:r>
              <a:rPr lang="en-US" baseline="0" dirty="0" smtClean="0"/>
              <a:t> we can see Mt. Rainer protruding majestically above the snow level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Lahars form when</a:t>
            </a:r>
            <a:r>
              <a:rPr lang="en-US" baseline="0" dirty="0" smtClean="0"/>
              <a:t> snow and or glacial ice on a volcano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smtClean="0"/>
              <a:t>melt</a:t>
            </a:r>
            <a:r>
              <a:rPr lang="en-US" baseline="0" dirty="0" smtClean="0"/>
              <a:t> upon contact with a </a:t>
            </a:r>
            <a:r>
              <a:rPr lang="en-US" dirty="0" smtClean="0"/>
              <a:t>rain </a:t>
            </a:r>
            <a:r>
              <a:rPr lang="en-US" dirty="0" smtClean="0"/>
              <a:t>of h</a:t>
            </a:r>
            <a:r>
              <a:rPr lang="en-US" baseline="0" dirty="0" smtClean="0"/>
              <a:t>ot, pyroclastic particles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FF44F-24A5-4116-B9CD-22109A2F834D}" type="slidenum">
              <a:rPr lang="en-US"/>
              <a:pPr/>
              <a:t>22</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r>
              <a:rPr lang="en-US" dirty="0" smtClean="0"/>
              <a:t>… </a:t>
            </a:r>
            <a:r>
              <a:rPr lang="en-US" dirty="0" smtClean="0"/>
              <a:t>forming </a:t>
            </a:r>
            <a:r>
              <a:rPr lang="en-US" dirty="0" smtClean="0"/>
              <a:t>a </a:t>
            </a:r>
            <a:r>
              <a:rPr lang="en-US" baseline="0" dirty="0" smtClean="0"/>
              <a:t>slurry of rock, ash and water which flows </a:t>
            </a:r>
            <a:r>
              <a:rPr lang="en-US" dirty="0" smtClean="0"/>
              <a:t>rapidly</a:t>
            </a:r>
            <a:r>
              <a:rPr lang="en-US" baseline="0" dirty="0" smtClean="0"/>
              <a:t> down the steep slopes of the volcano..</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D945C9-381E-46DF-BA64-C8DA65238CC9}" type="slidenum">
              <a:rPr lang="en-US"/>
              <a:pPr/>
              <a:t>23</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dirty="0" smtClean="0"/>
              <a:t>Mount </a:t>
            </a:r>
            <a:r>
              <a:rPr lang="en-US" dirty="0"/>
              <a:t>Rainier </a:t>
            </a:r>
            <a:r>
              <a:rPr lang="en-US" dirty="0" smtClean="0"/>
              <a:t>has experienced repeated</a:t>
            </a:r>
            <a:r>
              <a:rPr lang="en-US" baseline="0" dirty="0" smtClean="0"/>
              <a:t> lahars including this one which devastated the </a:t>
            </a:r>
            <a:r>
              <a:rPr lang="en-US" dirty="0" smtClean="0"/>
              <a:t>Nisqually Valley</a:t>
            </a:r>
            <a:r>
              <a:rPr lang="en-US" baseline="0" dirty="0" smtClean="0"/>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6C41E6-7D08-474E-8A0E-AD41FB5D1F04}" type="slidenum">
              <a:rPr lang="en-US"/>
              <a:pPr/>
              <a:t>24</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and deposited this mass of </a:t>
            </a:r>
            <a:r>
              <a:rPr lang="en-US" dirty="0" smtClean="0">
                <a:effectLst>
                  <a:outerShdw blurRad="38100" dist="38100" dir="2700000" algn="tl">
                    <a:srgbClr val="000000">
                      <a:alpha val="43137"/>
                    </a:srgbClr>
                  </a:outerShdw>
                </a:effectLst>
              </a:rPr>
              <a:t>unsorted</a:t>
            </a:r>
            <a:r>
              <a:rPr lang="en-US" baseline="0" dirty="0" smtClean="0">
                <a:effectLst>
                  <a:outerShdw blurRad="38100" dist="38100" dir="2700000" algn="tl">
                    <a:srgbClr val="000000">
                      <a:alpha val="43137"/>
                    </a:srgbClr>
                  </a:outerShdw>
                </a:effectLst>
              </a:rPr>
              <a:t> volcanic debris </a:t>
            </a:r>
            <a:r>
              <a:rPr lang="en-US" baseline="0" dirty="0" smtClean="0">
                <a:effectLst/>
              </a:rPr>
              <a:t>d</a:t>
            </a:r>
            <a:r>
              <a:rPr lang="en-US" dirty="0" smtClean="0"/>
              <a:t>ownstream near</a:t>
            </a:r>
            <a:r>
              <a:rPr lang="en-US" baseline="0" dirty="0" smtClean="0"/>
              <a:t> </a:t>
            </a:r>
            <a:r>
              <a:rPr lang="en-US" dirty="0" smtClean="0"/>
              <a:t>Cougar Rock Camp.</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DB6B7E-5359-4230-9044-BDE8388F7384}" type="slidenum">
              <a:rPr lang="en-US"/>
              <a:pPr/>
              <a:t>25</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smtClean="0"/>
              <a:t>Another</a:t>
            </a:r>
            <a:r>
              <a:rPr lang="en-US" baseline="0" dirty="0" smtClean="0"/>
              <a:t> lahar killed these trees in </a:t>
            </a:r>
            <a:r>
              <a:rPr lang="en-US" dirty="0" smtClean="0"/>
              <a:t>Kautz Creek.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Lahars move rapidly with</a:t>
            </a:r>
            <a:r>
              <a:rPr lang="en-US" baseline="0" dirty="0" smtClean="0"/>
              <a:t> a viscosity similar to wet concrete. This is not a situation that one could outrun or swim free of.</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Lahars are especially</a:t>
            </a:r>
            <a:r>
              <a:rPr lang="en-US" baseline="0" dirty="0" smtClean="0"/>
              <a:t> dangerous because they can be lethal at far greater distances relative to other volcanic hazards. The ancient Electron and Osceola lahars flowed more than 40 and 70 miles from Mt. Rainier respectively.</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tree stump was buried by the Electron lahar about 500 years ago. With Mount Rainier in the background, this photo gives you a good idea of the long run-out possible for lahars.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Fortunately,</a:t>
            </a:r>
            <a:r>
              <a:rPr lang="en-US" baseline="0" dirty="0" smtClean="0"/>
              <a:t> with a recurrence interval between 500-1000 years, such long run-out lahars are relatively infrequent. Small lahars are much more frequent, and because near the volcano </a:t>
            </a:r>
            <a:r>
              <a:rPr lang="en-US" baseline="0" dirty="0" smtClean="0"/>
              <a:t>they are </a:t>
            </a:r>
            <a:r>
              <a:rPr lang="en-US" baseline="0" dirty="0" smtClean="0"/>
              <a:t>just as deadly, </a:t>
            </a:r>
            <a:r>
              <a:rPr lang="en-US" baseline="0" dirty="0" smtClean="0"/>
              <a:t>they’re </a:t>
            </a:r>
            <a:r>
              <a:rPr lang="en-US" baseline="0" dirty="0" smtClean="0"/>
              <a:t>probably the greatest volcanic threat to visitors of Mount Rainier National Park.</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an elevation of 14, 411 feet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Glacial outburst</a:t>
            </a:r>
            <a:r>
              <a:rPr lang="en-US" baseline="0" dirty="0" smtClean="0"/>
              <a:t> floods are far more common than lahars, but they are not as far reaching in their effects.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Outburst floods at Mount Rainier form from the sudden release of water stored at the base of glaciers or within the glacier ice and are </a:t>
            </a:r>
            <a:r>
              <a:rPr lang="en-US" u="sng" dirty="0" smtClean="0"/>
              <a:t>not</a:t>
            </a:r>
            <a:r>
              <a:rPr lang="en-US" baseline="0" dirty="0" smtClean="0"/>
              <a:t> </a:t>
            </a:r>
            <a:r>
              <a:rPr lang="en-US" dirty="0" smtClean="0"/>
              <a:t>related to volcanic activity.</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South Tahoma Glacier </a:t>
            </a:r>
            <a:r>
              <a:rPr lang="en-US" dirty="0" smtClean="0"/>
              <a:t>has been particularly dangerous in the last two decades</a:t>
            </a:r>
            <a:r>
              <a:rPr lang="en-US" baseline="0" dirty="0" smtClean="0"/>
              <a:t> - </a:t>
            </a:r>
            <a:r>
              <a:rPr lang="en-US" dirty="0" smtClean="0"/>
              <a:t>releasing</a:t>
            </a:r>
            <a:r>
              <a:rPr lang="en-US" baseline="0" dirty="0" smtClean="0"/>
              <a:t> </a:t>
            </a:r>
            <a:r>
              <a:rPr lang="en-US" dirty="0" smtClean="0"/>
              <a:t>about one outburst flood every</a:t>
            </a:r>
            <a:r>
              <a:rPr lang="en-US" baseline="0" dirty="0" smtClean="0"/>
              <a:t> year. Floods typically occur</a:t>
            </a:r>
            <a:r>
              <a:rPr lang="en-US" dirty="0" smtClean="0"/>
              <a:t> during periods of unusually hot or rainy weather in summer or early autumn,</a:t>
            </a:r>
            <a:r>
              <a:rPr lang="en-US" baseline="0" dirty="0" smtClean="0"/>
              <a:t> </a:t>
            </a:r>
            <a:r>
              <a:rPr lang="en-US" dirty="0" smtClean="0"/>
              <a:t>apparently because of </a:t>
            </a:r>
            <a:r>
              <a:rPr lang="en-US" dirty="0" smtClean="0"/>
              <a:t>rapid </a:t>
            </a:r>
            <a:r>
              <a:rPr lang="en-US" dirty="0" smtClean="0"/>
              <a:t>input of melt water or rainwater to the base of the glacier.</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438AE-4AF4-40A3-A8B5-4A54370D5A33}" type="slidenum">
              <a:rPr lang="en-US"/>
              <a:pPr/>
              <a:t>33</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smtClean="0"/>
              <a:t>Glacial melt</a:t>
            </a:r>
            <a:r>
              <a:rPr lang="en-US" baseline="0" dirty="0" smtClean="0"/>
              <a:t> water typically has a milky appearance due to the presence of fine, glacially-pulverized particles known as rock flour. This is generally the type of water which comprises outburst floods.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DC9D8-A447-4A95-BEBA-B134F2B018E6}" type="slidenum">
              <a:rPr lang="en-US"/>
              <a:pPr/>
              <a:t>34</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dirty="0" smtClean="0"/>
              <a:t>The flow of water under the park’s glaciers isn’t all bad. In</a:t>
            </a:r>
            <a:r>
              <a:rPr lang="en-US" baseline="0" dirty="0" smtClean="0"/>
              <a:t> several places it initiated the formation of ice caves which later where enlarged mainly by air flow through the cave. Although at one time there were over 8 miles of passages mapped and they were considered the longest ice caves on earth, Rainier’s glaciers have melted back considerably, and by one report, only about a hundred feet of the </a:t>
            </a:r>
            <a:r>
              <a:rPr lang="en-US" baseline="0" dirty="0" smtClean="0"/>
              <a:t>cave </a:t>
            </a:r>
            <a:r>
              <a:rPr lang="en-US" baseline="0" dirty="0" smtClean="0"/>
              <a:t>remains.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to be confused with the ice caves are the steam caves, which are formed</a:t>
            </a:r>
            <a:r>
              <a:rPr lang="en-US" baseline="0" dirty="0" smtClean="0"/>
              <a:t> by fumaroles near the summit crater.</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mostly steam, the volcanic gases emanating from the</a:t>
            </a:r>
            <a:r>
              <a:rPr lang="en-US" baseline="0" dirty="0" smtClean="0"/>
              <a:t> volcano’s numerous</a:t>
            </a:r>
            <a:r>
              <a:rPr lang="en-US" dirty="0" smtClean="0"/>
              <a:t> fumaroles are rich in corrosive</a:t>
            </a:r>
            <a:r>
              <a:rPr lang="en-US" baseline="0" dirty="0" smtClean="0"/>
              <a:t> vapors like sulfuric acid.</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Such</a:t>
            </a:r>
            <a:r>
              <a:rPr lang="en-US" baseline="0" dirty="0" smtClean="0"/>
              <a:t> </a:t>
            </a:r>
            <a:r>
              <a:rPr lang="en-US" baseline="0" dirty="0" smtClean="0"/>
              <a:t>hot, corrosive vapors </a:t>
            </a:r>
            <a:r>
              <a:rPr lang="en-US" baseline="0" dirty="0" smtClean="0"/>
              <a:t>weaken the volcanic rock near the summit </a:t>
            </a:r>
            <a:r>
              <a:rPr lang="en-US" baseline="0" dirty="0" smtClean="0"/>
              <a:t>promoting the gravitational collapse </a:t>
            </a:r>
            <a:r>
              <a:rPr lang="en-US" baseline="0" dirty="0" smtClean="0"/>
              <a:t>of a portion or sector of the volcano.</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Sector collapse</a:t>
            </a:r>
            <a:r>
              <a:rPr lang="en-US" baseline="0" dirty="0" smtClean="0"/>
              <a:t> is a threat wherever such hydrothermal alteration has occurred.</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not the most common of Mount Rainier’s geologic hazards, lava and pyroclastic flows are probably the most feared.</a:t>
            </a:r>
            <a:r>
              <a:rPr lang="en-US" baseline="0" dirty="0" smtClean="0"/>
              <a:t> After all, who</a:t>
            </a:r>
            <a:r>
              <a:rPr lang="en-US" dirty="0" smtClean="0"/>
              <a:t> wants to burn</a:t>
            </a:r>
            <a:r>
              <a:rPr lang="en-US" baseline="0" dirty="0" smtClean="0"/>
              <a:t> to death?</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making it the highest mountain</a:t>
            </a:r>
            <a:r>
              <a:rPr lang="en-US" baseline="0" dirty="0" smtClean="0"/>
              <a:t> in the Cascade Ranges. Following this lesson on Mt. Rainier, we will examine two other volcanoes in the Cascades – Crater Lake and Mount Lassen.</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70A729-4BBD-4E4A-8DCF-33C8C84B2FC6}" type="slidenum">
              <a:rPr lang="en-US"/>
              <a:pPr/>
              <a:t>40</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r>
              <a:rPr lang="en-US" dirty="0" err="1" smtClean="0"/>
              <a:t>Narada</a:t>
            </a:r>
            <a:r>
              <a:rPr lang="en-US" dirty="0" smtClean="0"/>
              <a:t> </a:t>
            </a:r>
            <a:r>
              <a:rPr lang="en-US" dirty="0"/>
              <a:t>Falls </a:t>
            </a:r>
            <a:r>
              <a:rPr lang="en-US" dirty="0" smtClean="0"/>
              <a:t>cascades </a:t>
            </a:r>
            <a:r>
              <a:rPr lang="en-US" dirty="0" smtClean="0"/>
              <a:t>over one of the ubiquitous andesite lava flows that</a:t>
            </a:r>
            <a:r>
              <a:rPr lang="en-US" baseline="0" dirty="0" smtClean="0"/>
              <a:t> built Mount Rainier.</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880E7-F14E-4570-A47F-63D8C28FDCC8}" type="slidenum">
              <a:rPr lang="en-US"/>
              <a:pPr/>
              <a:t>41</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dirty="0" smtClean="0"/>
              <a:t>A</a:t>
            </a:r>
            <a:r>
              <a:rPr lang="en-US" baseline="0" dirty="0" smtClean="0"/>
              <a:t> closer look reveals c</a:t>
            </a:r>
            <a:r>
              <a:rPr lang="en-US" dirty="0" smtClean="0"/>
              <a:t>olumnar jointing</a:t>
            </a:r>
            <a:r>
              <a:rPr lang="en-US" baseline="0" dirty="0" smtClean="0"/>
              <a:t> formed by thermal contraction. Although this lava was once hot enough to vaporize fresh, the relatively high viscosity of andesitic magma means that anything faster than a snail could probably </a:t>
            </a:r>
            <a:r>
              <a:rPr lang="en-US" baseline="0" dirty="0" smtClean="0"/>
              <a:t>avoid being overtaken by one of these flows.</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Pyroclastic flows</a:t>
            </a:r>
            <a:r>
              <a:rPr lang="en-US" baseline="0" dirty="0" smtClean="0"/>
              <a:t> are </a:t>
            </a:r>
            <a:r>
              <a:rPr lang="en-US" baseline="0" dirty="0" smtClean="0"/>
              <a:t>different. They originate from coarse pyroclastics that fall near the vent and then tumble down the volcano’s slopes as searing avalanches that can reach speeds of 200 mph.</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Unlike lahars, the area potentially</a:t>
            </a:r>
            <a:r>
              <a:rPr lang="en-US" baseline="0" dirty="0" smtClean="0"/>
              <a:t> affected by lava and pyroclastic flows is limited to about 5-10 miles from the summit.</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Ash falls are the</a:t>
            </a:r>
            <a:r>
              <a:rPr lang="en-US" baseline="0" dirty="0" smtClean="0"/>
              <a:t> least deadly but most far-reaching of Rainier’s potential hazards.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photo</a:t>
            </a:r>
            <a:r>
              <a:rPr lang="en-US" baseline="0" dirty="0" smtClean="0"/>
              <a:t> of the 1980 eruption of Mt. Saint Helens’ shows a typical Vesuvian-type eruption blasting ash high into the troposphere …</a:t>
            </a:r>
            <a:endParaRPr lang="en-US" dirty="0" smtClean="0"/>
          </a:p>
          <a:p>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the jet stream can carry the volcanic</a:t>
            </a:r>
            <a:r>
              <a:rPr lang="en-US" baseline="0" dirty="0" smtClean="0"/>
              <a:t> ash for hundreds of miles.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a:t>
            </a:r>
            <a:r>
              <a:rPr lang="en-US" baseline="0" dirty="0" smtClean="0"/>
              <a:t> the volcano ash fallout will obviously be greater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the most common hazard is the disruption of ground and air transportation.</a:t>
            </a:r>
            <a:r>
              <a:rPr lang="en-US" baseline="0" dirty="0" smtClean="0"/>
              <a:t> However, if ash thickness exceeds 4 inches, roofs may collapse.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C9BC5-D4DF-4902-8173-F8F6F144A795}" type="slidenum">
              <a:rPr lang="en-US"/>
              <a:pPr/>
              <a:t>50</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US"/>
              <a:t>Mount Rainier 17 AJ Nisqually Glacier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all of the Cascadian volcanoes formed from magma generated by the subduction of the Juan de Fuca</a:t>
            </a:r>
            <a:r>
              <a:rPr lang="en-US" baseline="0" dirty="0" smtClean="0"/>
              <a:t> Plate beneath the North American Plate,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Mount Rainier has several characteristics</a:t>
            </a:r>
            <a:r>
              <a:rPr lang="en-US" baseline="0" dirty="0" smtClean="0"/>
              <a:t> that set it apart from the rest of the Cascadian volcanoes. First up, the volcanic rocks here rest atop granodiorite bedrock. This indicates that before Mt. Rainier formed, some pre-existing volcano was uplifted and eroded, exposing its plutonic roots.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the</a:t>
            </a:r>
            <a:r>
              <a:rPr lang="en-US" baseline="0" dirty="0" smtClean="0"/>
              <a:t> composition of this volcano is remarkably consistent. Unlike other composite volcanoes which have a fairly equal ratio of lava to pyroclastics, 90% of Mt. Rainier is comprised of andesite lava flows. </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Third, at 14,</a:t>
            </a:r>
            <a:r>
              <a:rPr lang="en-US" baseline="0" dirty="0" smtClean="0"/>
              <a:t>411 feet, </a:t>
            </a:r>
            <a:r>
              <a:rPr lang="en-US" dirty="0" smtClean="0"/>
              <a:t>Mt. Rainier is unusually</a:t>
            </a:r>
            <a:r>
              <a:rPr lang="en-US" baseline="0" dirty="0" smtClean="0"/>
              <a:t> high for a Cascadian volcano, although as you can see from projecting </a:t>
            </a:r>
            <a:r>
              <a:rPr lang="en-US" baseline="0" dirty="0" smtClean="0"/>
              <a:t>upward the </a:t>
            </a:r>
            <a:r>
              <a:rPr lang="en-US" baseline="0" dirty="0" smtClean="0"/>
              <a:t>slope of less eroded lava flows near its </a:t>
            </a:r>
            <a:r>
              <a:rPr lang="en-US" baseline="0" dirty="0" smtClean="0"/>
              <a:t>base, </a:t>
            </a:r>
            <a:r>
              <a:rPr lang="en-US" baseline="0" dirty="0" smtClean="0"/>
              <a:t>the mountain was even higher before erosion. All of these unique characteristics are related. The uniform granodiorite bedrock probably made the formation of a near surface magma reservoir unlikely. </a:t>
            </a:r>
            <a:r>
              <a:rPr lang="en-US" baseline="0" dirty="0" smtClean="0"/>
              <a:t>Seismic studies do indicate a magma chamber under Rainier, but at about 8 kilometers down it is relatively deep. Without the cooling afforded by a shallow magma </a:t>
            </a:r>
            <a:r>
              <a:rPr lang="en-US" baseline="0" dirty="0" smtClean="0"/>
              <a:t>chamber, there would be less opportunity for magmatic differentiation to occur and consistently andesitic magma would feed the volcano directly from the zone of wet melting above the subduction zone. Magma consistency is further maintained because the chemical composition of granodiorite is pretty similar to andesite, so partial melting of the wall rocks would not alter the composition of the magma much either. Most of the gas in the andesitic magma would be released in massive Vesuvian-type eruptions which would deposit ash far and wide, leaving relatively little pyroclastic material on the volcano.  A long period of effusive volcanism would follow, producing the andesite flows which comprise the bulk of the volcano. Mount Rainier is higher than other Cascadian volcanoes because flows are more resistant to erosion than pyroclastics.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Eruption frequency varies considerably across the Cascadian volcanoes. Note the numerous eruptions of Mt. St. Helens over the last 4,000 years. It’s not surprising that native Americans that have lived in the vicinity of Mt. St. Helens during this period have past-down an awesome respect for the volcano in their tribal legends. The varying eruption frequency indicates that magma formed over subduction zone will have a higher preference for certain well-established conduits to the surface, much in the same way bubbles will reappear in the same spot over and over in simmering spaghetti sauce. Note that Mt. Rainier has a pretty typical eruption frequency relative to other Cascadian </a:t>
            </a:r>
            <a:r>
              <a:rPr lang="en-US" baseline="0" dirty="0" smtClean="0"/>
              <a:t>volcanoes. Furthermore, </a:t>
            </a:r>
            <a:r>
              <a:rPr lang="en-US" baseline="0" dirty="0" smtClean="0"/>
              <a:t>it has erupted in the last 200 years.</a:t>
            </a:r>
            <a:endParaRPr lang="en-US" dirty="0"/>
          </a:p>
        </p:txBody>
      </p:sp>
      <p:sp>
        <p:nvSpPr>
          <p:cNvPr id="4" name="Slide Number Placeholder 3"/>
          <p:cNvSpPr>
            <a:spLocks noGrp="1"/>
          </p:cNvSpPr>
          <p:nvPr>
            <p:ph type="sldNum" sz="quarter" idx="10"/>
          </p:nvPr>
        </p:nvSpPr>
        <p:spPr/>
        <p:txBody>
          <a:bodyPr/>
          <a:lstStyle/>
          <a:p>
            <a:fld id="{075AB4DD-5AA8-403A-BC88-D2C57863089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B0DE07E-D1B2-4E51-8A84-F7AA975500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CB4860-3AA6-4F07-80C9-56C31D6EC45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DDA037-E95E-4FDA-AAB6-C2BDC65DFA3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16EB88-2CB8-4489-AD85-701E5831146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7C636A-3E54-4EF8-9AEA-F6A982D86D1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A950F3-5077-4970-8510-F1F619F6782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99BD21-F17D-44B1-A4A6-6955BB86CC9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B4C235-304C-46A1-9A98-11178F839B2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D4822B4-D8C7-4429-ADEE-08B1F957EB4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D7CEB0-4040-4410-B9F6-9517E486F84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CE3A8B2-EA25-42B2-8C48-1AABA5CB1B8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5C80BDC2-01A7-4B6E-A98F-615B7BF73E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l="19167" r="18333"/>
          <a:stretch>
            <a:fillRect/>
          </a:stretch>
        </p:blipFill>
        <p:spPr bwMode="auto">
          <a:xfrm>
            <a:off x="1219200" y="34925"/>
            <a:ext cx="6934200" cy="682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t-Rainier Air"/>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6A8486"/>
            </a:gs>
            <a:gs pos="50000">
              <a:srgbClr val="9ABEC1"/>
            </a:gs>
            <a:gs pos="100000">
              <a:srgbClr val="B8E3E6"/>
            </a:gs>
          </a:gsLst>
          <a:lin ang="5400000" scaled="1"/>
        </a:gradFill>
        <a:effectLst/>
      </p:bgPr>
    </p:bg>
    <p:spTree>
      <p:nvGrpSpPr>
        <p:cNvPr id="1" name=""/>
        <p:cNvGrpSpPr/>
        <p:nvPr/>
      </p:nvGrpSpPr>
      <p:grpSpPr>
        <a:xfrm>
          <a:off x="0" y="0"/>
          <a:ext cx="0" cy="0"/>
          <a:chOff x="0" y="0"/>
          <a:chExt cx="0" cy="0"/>
        </a:xfrm>
      </p:grpSpPr>
      <p:pic>
        <p:nvPicPr>
          <p:cNvPr id="46082" name="Picture 2" descr="5"/>
          <p:cNvPicPr>
            <a:picLocks noChangeAspect="1" noChangeArrowheads="1"/>
          </p:cNvPicPr>
          <p:nvPr/>
        </p:nvPicPr>
        <p:blipFill>
          <a:blip r:embed="rId3">
            <a:lum bright="5000" contrast="19000"/>
          </a:blip>
          <a:srcRect/>
          <a:stretch>
            <a:fillRect/>
          </a:stretch>
        </p:blipFill>
        <p:spPr bwMode="auto">
          <a:xfrm>
            <a:off x="1375893" y="218774"/>
            <a:ext cx="6392214" cy="6420452"/>
          </a:xfrm>
          <a:prstGeom prst="rect">
            <a:avLst/>
          </a:prstGeom>
          <a:noFill/>
          <a:effectLst>
            <a:outerShdw blurRad="635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6A8486"/>
            </a:gs>
            <a:gs pos="50000">
              <a:srgbClr val="9ABEC1"/>
            </a:gs>
            <a:gs pos="100000">
              <a:srgbClr val="B8E3E6"/>
            </a:gs>
          </a:gsLst>
          <a:lin ang="5400000" scaled="1"/>
        </a:gradFill>
        <a:effectLst/>
      </p:bgPr>
    </p:bg>
    <p:spTree>
      <p:nvGrpSpPr>
        <p:cNvPr id="1" name=""/>
        <p:cNvGrpSpPr/>
        <p:nvPr/>
      </p:nvGrpSpPr>
      <p:grpSpPr>
        <a:xfrm>
          <a:off x="0" y="0"/>
          <a:ext cx="0" cy="0"/>
          <a:chOff x="0" y="0"/>
          <a:chExt cx="0" cy="0"/>
        </a:xfrm>
      </p:grpSpPr>
      <p:pic>
        <p:nvPicPr>
          <p:cNvPr id="2052" name="Picture 4" descr="inactive"/>
          <p:cNvPicPr>
            <a:picLocks noChangeAspect="1" noChangeArrowheads="1"/>
          </p:cNvPicPr>
          <p:nvPr/>
        </p:nvPicPr>
        <p:blipFill>
          <a:blip r:embed="rId3"/>
          <a:srcRect l="4741" r="2541" b="2222"/>
          <a:stretch>
            <a:fillRect/>
          </a:stretch>
        </p:blipFill>
        <p:spPr bwMode="auto">
          <a:xfrm>
            <a:off x="2511380" y="381000"/>
            <a:ext cx="4314423" cy="6019800"/>
          </a:xfrm>
          <a:prstGeom prst="rect">
            <a:avLst/>
          </a:prstGeom>
          <a:noFill/>
          <a:effectLst>
            <a:outerShdw blurRad="635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ount Rainier P9190065 JM"/>
          <p:cNvPicPr>
            <a:picLocks noChangeAspect="1" noChangeArrowheads="1"/>
          </p:cNvPicPr>
          <p:nvPr/>
        </p:nvPicPr>
        <p:blipFill>
          <a:blip r:embed="rId3"/>
          <a:srcRect/>
          <a:stretch>
            <a:fillRect/>
          </a:stretch>
        </p:blipFill>
        <p:spPr bwMode="auto">
          <a:xfrm>
            <a:off x="0" y="0"/>
            <a:ext cx="9144000" cy="68611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http://upload.wikimedia.org/wikipedia/commons/c/c9/Volcano_evacuation_route_sign.jpg"/>
          <p:cNvPicPr>
            <a:picLocks noChangeAspect="1" noChangeArrowheads="1"/>
          </p:cNvPicPr>
          <p:nvPr/>
        </p:nvPicPr>
        <p:blipFill>
          <a:blip r:embed="rId3"/>
          <a:srcRect/>
          <a:stretch>
            <a:fillRect/>
          </a:stretch>
        </p:blipFill>
        <p:spPr bwMode="auto">
          <a:xfrm>
            <a:off x="1843087" y="0"/>
            <a:ext cx="5457825" cy="72675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rainier_tacoma"/>
          <p:cNvPicPr>
            <a:picLocks noChangeAspect="1" noChangeArrowheads="1"/>
          </p:cNvPicPr>
          <p:nvPr/>
        </p:nvPicPr>
        <p:blipFill>
          <a:blip r:embed="rId3">
            <a:lum bright="10000" contrast="5000"/>
          </a:blip>
          <a:srcRect b="9818"/>
          <a:stretch>
            <a:fillRect/>
          </a:stretch>
        </p:blipFill>
        <p:spPr bwMode="auto">
          <a:xfrm>
            <a:off x="0" y="723900"/>
            <a:ext cx="9144000" cy="5410200"/>
          </a:xfrm>
          <a:prstGeom prst="rect">
            <a:avLst/>
          </a:prstGeom>
          <a:noFill/>
        </p:spPr>
      </p:pic>
      <p:sp>
        <p:nvSpPr>
          <p:cNvPr id="55299" name="Text Box 3"/>
          <p:cNvSpPr txBox="1">
            <a:spLocks noChangeArrowheads="1"/>
          </p:cNvSpPr>
          <p:nvPr/>
        </p:nvSpPr>
        <p:spPr bwMode="auto">
          <a:xfrm>
            <a:off x="0" y="64395"/>
            <a:ext cx="9144000" cy="579438"/>
          </a:xfrm>
          <a:prstGeom prst="rect">
            <a:avLst/>
          </a:prstGeom>
          <a:noFill/>
          <a:ln w="9525">
            <a:noFill/>
            <a:miter lim="800000"/>
            <a:headEnd/>
            <a:tailEnd/>
          </a:ln>
          <a:effectLst/>
        </p:spPr>
        <p:txBody>
          <a:bodyPr>
            <a:spAutoFit/>
          </a:bodyPr>
          <a:lstStyle/>
          <a:p>
            <a:pPr>
              <a:spcBef>
                <a:spcPct val="50000"/>
              </a:spcBef>
            </a:pPr>
            <a:r>
              <a:rPr lang="en-US" dirty="0"/>
              <a:t>Mount Rainier from Tacoma, WA.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unt Rainier 04 RFH"/>
          <p:cNvPicPr>
            <a:picLocks noChangeAspect="1" noChangeArrowheads="1"/>
          </p:cNvPicPr>
          <p:nvPr/>
        </p:nvPicPr>
        <p:blipFill>
          <a:blip r:embed="rId3"/>
          <a:srcRect/>
          <a:stretch>
            <a:fillRect/>
          </a:stretch>
        </p:blipFill>
        <p:spPr bwMode="auto">
          <a:xfrm>
            <a:off x="0" y="730250"/>
            <a:ext cx="9144000" cy="6127750"/>
          </a:xfrm>
          <a:prstGeom prst="rect">
            <a:avLst/>
          </a:prstGeom>
          <a:noFill/>
        </p:spPr>
      </p:pic>
      <p:sp>
        <p:nvSpPr>
          <p:cNvPr id="9219" name="Text Box 3"/>
          <p:cNvSpPr txBox="1">
            <a:spLocks noChangeArrowheads="1"/>
          </p:cNvSpPr>
          <p:nvPr/>
        </p:nvSpPr>
        <p:spPr bwMode="auto">
          <a:xfrm>
            <a:off x="0" y="77274"/>
            <a:ext cx="9144000" cy="579437"/>
          </a:xfrm>
          <a:prstGeom prst="rect">
            <a:avLst/>
          </a:prstGeom>
          <a:noFill/>
          <a:ln w="9525">
            <a:noFill/>
            <a:miter lim="800000"/>
            <a:headEnd/>
            <a:tailEnd/>
          </a:ln>
          <a:effectLst/>
        </p:spPr>
        <p:txBody>
          <a:bodyPr>
            <a:spAutoFit/>
          </a:bodyPr>
          <a:lstStyle/>
          <a:p>
            <a:pPr>
              <a:spcBef>
                <a:spcPct val="50000"/>
              </a:spcBef>
            </a:pPr>
            <a:r>
              <a:rPr lang="en-US" dirty="0"/>
              <a:t>14,411 feet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0" y="371475"/>
            <a:ext cx="9144000" cy="6115050"/>
          </a:xfrm>
          <a:prstGeom prst="rect">
            <a:avLst/>
          </a:prstGeom>
          <a:noFill/>
          <a:ln w="9525">
            <a:noFill/>
            <a:miter lim="800000"/>
            <a:headEnd/>
            <a:tailEnd/>
          </a:ln>
          <a:effectLst/>
        </p:spPr>
      </p:pic>
      <p:sp>
        <p:nvSpPr>
          <p:cNvPr id="5" name="TextBox 4"/>
          <p:cNvSpPr txBox="1"/>
          <p:nvPr/>
        </p:nvSpPr>
        <p:spPr>
          <a:xfrm>
            <a:off x="3245476" y="1171976"/>
            <a:ext cx="2653048" cy="1077218"/>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Emmons Glacier</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51203" name="Picture 3" descr="map_rainier_glaciers"/>
          <p:cNvPicPr>
            <a:picLocks noChangeAspect="1" noChangeArrowheads="1"/>
          </p:cNvPicPr>
          <p:nvPr/>
        </p:nvPicPr>
        <p:blipFill>
          <a:blip r:embed="rId3"/>
          <a:srcRect/>
          <a:stretch>
            <a:fillRect/>
          </a:stretch>
        </p:blipFill>
        <p:spPr bwMode="auto">
          <a:xfrm>
            <a:off x="1849191" y="187740"/>
            <a:ext cx="5445617" cy="6482520"/>
          </a:xfrm>
          <a:prstGeom prst="rect">
            <a:avLst/>
          </a:prstGeom>
          <a:noFill/>
          <a:effectLst>
            <a:outerShdw blurRad="63500" dist="889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905000" y="13716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Mt. Rainier Hazards</a:t>
            </a:r>
          </a:p>
        </p:txBody>
      </p:sp>
      <p:sp>
        <p:nvSpPr>
          <p:cNvPr id="59395" name="Text Box 3"/>
          <p:cNvSpPr txBox="1">
            <a:spLocks noChangeArrowheads="1"/>
          </p:cNvSpPr>
          <p:nvPr/>
        </p:nvSpPr>
        <p:spPr bwMode="auto">
          <a:xfrm>
            <a:off x="1676400" y="2438400"/>
            <a:ext cx="5867400" cy="35067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effectLst>
                  <a:outerShdw blurRad="38100" dist="38100" dir="2700000" algn="tl">
                    <a:srgbClr val="000000">
                      <a:alpha val="43137"/>
                    </a:srgbClr>
                  </a:outerShdw>
                </a:effectLst>
              </a:rPr>
              <a:t> Lahars</a:t>
            </a:r>
          </a:p>
          <a:p>
            <a:pPr marL="342900" indent="-342900" algn="l">
              <a:spcBef>
                <a:spcPct val="50000"/>
              </a:spcBef>
              <a:buFontTx/>
              <a:buAutoNum type="arabicPeriod"/>
            </a:pPr>
            <a:r>
              <a:rPr lang="en-US" dirty="0">
                <a:solidFill>
                  <a:schemeClr val="bg2"/>
                </a:solidFill>
              </a:rPr>
              <a:t> Glacial outburst floods</a:t>
            </a:r>
          </a:p>
          <a:p>
            <a:pPr marL="342900" indent="-342900" algn="l">
              <a:spcBef>
                <a:spcPct val="50000"/>
              </a:spcBef>
              <a:buFontTx/>
              <a:buAutoNum type="arabicPeriod"/>
            </a:pPr>
            <a:r>
              <a:rPr lang="en-US" dirty="0">
                <a:solidFill>
                  <a:schemeClr val="bg2"/>
                </a:solidFill>
              </a:rPr>
              <a:t> Sector collapse</a:t>
            </a:r>
          </a:p>
          <a:p>
            <a:pPr marL="342900" indent="-342900" algn="l">
              <a:spcBef>
                <a:spcPct val="50000"/>
              </a:spcBef>
              <a:buFontTx/>
              <a:buAutoNum type="arabicPeriod"/>
            </a:pPr>
            <a:r>
              <a:rPr lang="en-US" dirty="0">
                <a:solidFill>
                  <a:schemeClr val="bg2"/>
                </a:solidFill>
              </a:rPr>
              <a:t> Lava and pyroclastic flows</a:t>
            </a:r>
          </a:p>
          <a:p>
            <a:pPr marL="342900" indent="-342900" algn="l">
              <a:spcBef>
                <a:spcPct val="50000"/>
              </a:spcBef>
              <a:buFontTx/>
              <a:buAutoNum type="arabicPeriod"/>
            </a:pPr>
            <a:r>
              <a:rPr lang="en-US" dirty="0">
                <a:solidFill>
                  <a:schemeClr val="bg2"/>
                </a:solidFill>
              </a:rPr>
              <a:t> Ash fall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t-St-Helens-blast"/>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3"/>
          <a:srcRect/>
          <a:stretch>
            <a:fillRect/>
          </a:stretch>
        </p:blipFill>
        <p:spPr bwMode="auto">
          <a:xfrm>
            <a:off x="1617662" y="7362"/>
            <a:ext cx="5908675" cy="6850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srcRect/>
          <a:stretch>
            <a:fillRect/>
          </a:stretch>
        </p:blipFill>
        <p:spPr bwMode="auto">
          <a:xfrm>
            <a:off x="0" y="457200"/>
            <a:ext cx="91440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ount Rainier 03 RFH"/>
          <p:cNvPicPr>
            <a:picLocks noChangeAspect="1" noChangeArrowheads="1"/>
          </p:cNvPicPr>
          <p:nvPr/>
        </p:nvPicPr>
        <p:blipFill>
          <a:blip r:embed="rId3"/>
          <a:srcRect/>
          <a:stretch>
            <a:fillRect/>
          </a:stretch>
        </p:blipFill>
        <p:spPr bwMode="auto">
          <a:xfrm>
            <a:off x="0" y="396875"/>
            <a:ext cx="9144000" cy="60642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ount Rainier 33 AJ"/>
          <p:cNvPicPr>
            <a:picLocks noChangeAspect="1" noChangeArrowheads="1"/>
          </p:cNvPicPr>
          <p:nvPr/>
        </p:nvPicPr>
        <p:blipFill>
          <a:blip r:embed="rId3"/>
          <a:srcRect/>
          <a:stretch>
            <a:fillRect/>
          </a:stretch>
        </p:blipFill>
        <p:spPr bwMode="auto">
          <a:xfrm>
            <a:off x="0" y="765175"/>
            <a:ext cx="9144000" cy="6092825"/>
          </a:xfrm>
          <a:prstGeom prst="rect">
            <a:avLst/>
          </a:prstGeom>
          <a:noFill/>
        </p:spPr>
      </p:pic>
      <p:sp>
        <p:nvSpPr>
          <p:cNvPr id="3" name="TextBox 2"/>
          <p:cNvSpPr txBox="1"/>
          <p:nvPr/>
        </p:nvSpPr>
        <p:spPr>
          <a:xfrm>
            <a:off x="1268569" y="64395"/>
            <a:ext cx="6606862"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Nisqually Valley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ount Rainier P9190064 JM"/>
          <p:cNvPicPr>
            <a:picLocks noChangeAspect="1" noChangeArrowheads="1"/>
          </p:cNvPicPr>
          <p:nvPr/>
        </p:nvPicPr>
        <p:blipFill>
          <a:blip r:embed="rId3"/>
          <a:srcRect/>
          <a:stretch>
            <a:fillRect/>
          </a:stretch>
        </p:blipFill>
        <p:spPr bwMode="auto">
          <a:xfrm>
            <a:off x="0" y="0"/>
            <a:ext cx="9144000" cy="686276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unt Rainier 41 AJ"/>
          <p:cNvPicPr>
            <a:picLocks noChangeAspect="1" noChangeArrowheads="1"/>
          </p:cNvPicPr>
          <p:nvPr/>
        </p:nvPicPr>
        <p:blipFill>
          <a:blip r:embed="rId3"/>
          <a:srcRect/>
          <a:stretch>
            <a:fillRect/>
          </a:stretch>
        </p:blipFill>
        <p:spPr bwMode="auto">
          <a:xfrm>
            <a:off x="2590800" y="0"/>
            <a:ext cx="465455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lahar wave"/>
          <p:cNvPicPr>
            <a:picLocks noChangeAspect="1" noChangeArrowheads="1"/>
          </p:cNvPicPr>
          <p:nvPr/>
        </p:nvPicPr>
        <p:blipFill>
          <a:blip r:embed="rId4"/>
          <a:srcRect/>
          <a:stretch>
            <a:fillRect/>
          </a:stretch>
        </p:blipFill>
        <p:spPr bwMode="auto">
          <a:xfrm>
            <a:off x="0" y="0"/>
            <a:ext cx="9144000" cy="6858000"/>
          </a:xfrm>
          <a:prstGeom prst="rect">
            <a:avLst/>
          </a:prstGeom>
          <a:noFill/>
        </p:spPr>
      </p:pic>
      <p:graphicFrame>
        <p:nvGraphicFramePr>
          <p:cNvPr id="53251" name="Object 3">
            <a:hlinkClick r:id="" action="ppaction://ole?verb=0"/>
          </p:cNvPr>
          <p:cNvGraphicFramePr>
            <a:graphicFrameLocks noChangeAspect="1"/>
          </p:cNvGraphicFramePr>
          <p:nvPr/>
        </p:nvGraphicFramePr>
        <p:xfrm>
          <a:off x="7620000" y="6096000"/>
          <a:ext cx="1524000" cy="762000"/>
        </p:xfrm>
        <a:graphic>
          <a:graphicData uri="http://schemas.openxmlformats.org/presentationml/2006/ole">
            <p:oleObj spid="_x0000_s53251" name="Package" r:id="rId5" imgW="1127880" imgH="419040" progId="Package">
              <p:embed/>
            </p:oleObj>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creen_poster_electron"/>
          <p:cNvPicPr>
            <a:picLocks noChangeAspect="1" noChangeArrowheads="1"/>
          </p:cNvPicPr>
          <p:nvPr/>
        </p:nvPicPr>
        <p:blipFill>
          <a:blip r:embed="rId3"/>
          <a:srcRect/>
          <a:stretch>
            <a:fillRect/>
          </a:stretch>
        </p:blipFill>
        <p:spPr bwMode="auto">
          <a:xfrm>
            <a:off x="1965325" y="0"/>
            <a:ext cx="5213350" cy="6858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ainierElectron_Pringle_large"/>
          <p:cNvPicPr>
            <a:picLocks noChangeAspect="1" noChangeArrowheads="1"/>
          </p:cNvPicPr>
          <p:nvPr/>
        </p:nvPicPr>
        <p:blipFill>
          <a:blip r:embed="rId3"/>
          <a:srcRect/>
          <a:stretch>
            <a:fillRect/>
          </a:stretch>
        </p:blipFill>
        <p:spPr bwMode="auto">
          <a:xfrm>
            <a:off x="0" y="533400"/>
            <a:ext cx="9144000" cy="5715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lahar_haz"/>
          <p:cNvPicPr>
            <a:picLocks noChangeAspect="1" noChangeArrowheads="1"/>
          </p:cNvPicPr>
          <p:nvPr/>
        </p:nvPicPr>
        <p:blipFill>
          <a:blip r:embed="rId3"/>
          <a:srcRect l="4323" t="3333" r="4158" b="2222"/>
          <a:stretch>
            <a:fillRect/>
          </a:stretch>
        </p:blipFill>
        <p:spPr bwMode="auto">
          <a:xfrm>
            <a:off x="2057400" y="0"/>
            <a:ext cx="50292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upload.wikimedia.org/wikipedia/commons/3/3d/Rainierreflect1.jpg"/>
          <p:cNvPicPr>
            <a:picLocks noChangeAspect="1" noChangeArrowheads="1"/>
          </p:cNvPicPr>
          <p:nvPr/>
        </p:nvPicPr>
        <p:blipFill>
          <a:blip r:embed="rId3" cstate="print"/>
          <a:srcRect/>
          <a:stretch>
            <a:fillRect/>
          </a:stretch>
        </p:blipFill>
        <p:spPr bwMode="auto">
          <a:xfrm>
            <a:off x="-574288" y="0"/>
            <a:ext cx="10292575" cy="6858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905000" y="13716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Mt. Rainier Hazards</a:t>
            </a:r>
          </a:p>
        </p:txBody>
      </p:sp>
      <p:sp>
        <p:nvSpPr>
          <p:cNvPr id="63491" name="Text Box 3"/>
          <p:cNvSpPr txBox="1">
            <a:spLocks noChangeArrowheads="1"/>
          </p:cNvSpPr>
          <p:nvPr/>
        </p:nvSpPr>
        <p:spPr bwMode="auto">
          <a:xfrm>
            <a:off x="1676400" y="2438400"/>
            <a:ext cx="5867400" cy="35067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Lahars</a:t>
            </a:r>
            <a:endParaRPr lang="en-US"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Glacial outburst floods</a:t>
            </a:r>
          </a:p>
          <a:p>
            <a:pPr marL="342900" indent="-342900" algn="l">
              <a:spcBef>
                <a:spcPct val="50000"/>
              </a:spcBef>
              <a:buFontTx/>
              <a:buAutoNum type="arabicPeriod"/>
            </a:pPr>
            <a:r>
              <a:rPr lang="en-US" dirty="0">
                <a:solidFill>
                  <a:schemeClr val="bg2"/>
                </a:solidFill>
              </a:rPr>
              <a:t> Sector collapse</a:t>
            </a:r>
          </a:p>
          <a:p>
            <a:pPr marL="342900" indent="-342900" algn="l">
              <a:spcBef>
                <a:spcPct val="50000"/>
              </a:spcBef>
              <a:buFontTx/>
              <a:buAutoNum type="arabicPeriod"/>
            </a:pPr>
            <a:r>
              <a:rPr lang="en-US" dirty="0">
                <a:solidFill>
                  <a:schemeClr val="bg2"/>
                </a:solidFill>
              </a:rPr>
              <a:t> Lava and pyroclastic flows</a:t>
            </a:r>
          </a:p>
          <a:p>
            <a:pPr marL="342900" indent="-342900" algn="l">
              <a:spcBef>
                <a:spcPct val="50000"/>
              </a:spcBef>
              <a:buFontTx/>
              <a:buAutoNum type="arabicPeriod"/>
            </a:pPr>
            <a:r>
              <a:rPr lang="en-US" dirty="0">
                <a:solidFill>
                  <a:schemeClr val="bg2"/>
                </a:solidFill>
              </a:rPr>
              <a:t> Ash fall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0" y="609600"/>
            <a:ext cx="9144000" cy="5622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t="27724" r="40741"/>
          <a:stretch>
            <a:fillRect/>
          </a:stretch>
        </p:blipFill>
        <p:spPr bwMode="auto">
          <a:xfrm>
            <a:off x="1" y="0"/>
            <a:ext cx="9143999" cy="6858000"/>
          </a:xfrm>
          <a:prstGeom prst="rect">
            <a:avLst/>
          </a:prstGeom>
          <a:noFill/>
          <a:ln w="9525">
            <a:noFill/>
            <a:miter lim="800000"/>
            <a:headEnd/>
            <a:tailEnd/>
          </a:ln>
          <a:effectLst/>
        </p:spPr>
      </p:pic>
      <p:sp>
        <p:nvSpPr>
          <p:cNvPr id="3" name="Down Arrow 2"/>
          <p:cNvSpPr/>
          <p:nvPr/>
        </p:nvSpPr>
        <p:spPr bwMode="auto">
          <a:xfrm rot="2352904">
            <a:off x="6019800" y="2636519"/>
            <a:ext cx="609600" cy="119972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FF0000"/>
              </a:solidFill>
              <a:effectLst/>
              <a:latin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unt Rainier P9190011 JM"/>
          <p:cNvPicPr>
            <a:picLocks noChangeAspect="1" noChangeArrowheads="1"/>
          </p:cNvPicPr>
          <p:nvPr/>
        </p:nvPicPr>
        <p:blipFill>
          <a:blip r:embed="rId3"/>
          <a:srcRect/>
          <a:stretch>
            <a:fillRect/>
          </a:stretch>
        </p:blipFill>
        <p:spPr bwMode="auto">
          <a:xfrm>
            <a:off x="0" y="0"/>
            <a:ext cx="9144000" cy="68627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ount Rainier 32 AJ"/>
          <p:cNvPicPr>
            <a:picLocks noChangeAspect="1" noChangeArrowheads="1"/>
          </p:cNvPicPr>
          <p:nvPr/>
        </p:nvPicPr>
        <p:blipFill>
          <a:blip r:embed="rId3"/>
          <a:srcRect/>
          <a:stretch>
            <a:fillRect/>
          </a:stretch>
        </p:blipFill>
        <p:spPr bwMode="auto">
          <a:xfrm>
            <a:off x="0" y="652462"/>
            <a:ext cx="9144000" cy="6205538"/>
          </a:xfrm>
          <a:prstGeom prst="rect">
            <a:avLst/>
          </a:prstGeom>
          <a:noFill/>
        </p:spPr>
      </p:pic>
      <p:sp>
        <p:nvSpPr>
          <p:cNvPr id="3" name="TextBox 2"/>
          <p:cNvSpPr txBox="1"/>
          <p:nvPr/>
        </p:nvSpPr>
        <p:spPr>
          <a:xfrm>
            <a:off x="2057400" y="198120"/>
            <a:ext cx="5029200" cy="584775"/>
          </a:xfrm>
          <a:prstGeom prst="rect">
            <a:avLst/>
          </a:prstGeom>
          <a:noFill/>
        </p:spPr>
        <p:txBody>
          <a:bodyPr wrap="square" rtlCol="0">
            <a:spAutoFit/>
          </a:bodyPr>
          <a:lstStyle/>
          <a:p>
            <a:r>
              <a:rPr lang="en-US" dirty="0" smtClean="0"/>
              <a:t>Paradise Ice Cave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http://lh6.ggpht.com/_1ynX7QSnNgA/RqDXjEiVthI/AAAAAAAAAZk/cK8eStg6Zag/DSC02195.JPG"/>
          <p:cNvPicPr>
            <a:picLocks noChangeAspect="1" noChangeArrowheads="1"/>
          </p:cNvPicPr>
          <p:nvPr/>
        </p:nvPicPr>
        <p:blipFill>
          <a:blip r:embed="rId3"/>
          <a:srcRect/>
          <a:stretch>
            <a:fillRect/>
          </a:stretch>
        </p:blipFill>
        <p:spPr bwMode="auto">
          <a:xfrm>
            <a:off x="1" y="1"/>
            <a:ext cx="9143998" cy="685799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www.freeyourheel.de/tripreports/rainier/fuhrer/App0044.jpg"/>
          <p:cNvPicPr>
            <a:picLocks noChangeAspect="1" noChangeArrowheads="1"/>
          </p:cNvPicPr>
          <p:nvPr/>
        </p:nvPicPr>
        <p:blipFill>
          <a:blip r:embed="rId3"/>
          <a:srcRect/>
          <a:stretch>
            <a:fillRect/>
          </a:stretch>
        </p:blipFill>
        <p:spPr bwMode="auto">
          <a:xfrm>
            <a:off x="3469163" y="-1150445"/>
            <a:ext cx="5380673" cy="8008445"/>
          </a:xfrm>
          <a:prstGeom prst="rect">
            <a:avLst/>
          </a:prstGeom>
          <a:noFill/>
        </p:spPr>
      </p:pic>
      <p:sp>
        <p:nvSpPr>
          <p:cNvPr id="3" name="TextBox 2"/>
          <p:cNvSpPr txBox="1"/>
          <p:nvPr/>
        </p:nvSpPr>
        <p:spPr>
          <a:xfrm>
            <a:off x="0" y="2628900"/>
            <a:ext cx="3543300" cy="156966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Steam rising from summit crater fumaroles</a:t>
            </a:r>
            <a:endParaRPr lang="en-US" dirty="0">
              <a:effectLst>
                <a:outerShdw blurRad="38100" dist="38100" dir="2700000" algn="tl">
                  <a:srgbClr val="000000">
                    <a:alpha val="43137"/>
                  </a:srgbClr>
                </a:outerShdw>
              </a:effectLst>
            </a:endParaRPr>
          </a:p>
        </p:txBody>
      </p:sp>
      <p:cxnSp>
        <p:nvCxnSpPr>
          <p:cNvPr id="5" name="Straight Arrow Connector 4"/>
          <p:cNvCxnSpPr/>
          <p:nvPr/>
        </p:nvCxnSpPr>
        <p:spPr bwMode="auto">
          <a:xfrm flipV="1">
            <a:off x="3263900" y="2463800"/>
            <a:ext cx="1879600" cy="774700"/>
          </a:xfrm>
          <a:prstGeom prst="straightConnector1">
            <a:avLst/>
          </a:prstGeom>
          <a:solidFill>
            <a:schemeClr val="accent1"/>
          </a:solidFill>
          <a:ln w="44450" cap="flat" cmpd="sng" algn="ctr">
            <a:solidFill>
              <a:schemeClr val="bg1"/>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905000" y="13716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Mt. Rainier Hazards</a:t>
            </a:r>
          </a:p>
        </p:txBody>
      </p:sp>
      <p:sp>
        <p:nvSpPr>
          <p:cNvPr id="65539" name="Text Box 3"/>
          <p:cNvSpPr txBox="1">
            <a:spLocks noChangeArrowheads="1"/>
          </p:cNvSpPr>
          <p:nvPr/>
        </p:nvSpPr>
        <p:spPr bwMode="auto">
          <a:xfrm>
            <a:off x="1676400" y="2438400"/>
            <a:ext cx="5867400" cy="35067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Lahars</a:t>
            </a:r>
          </a:p>
          <a:p>
            <a:pPr marL="342900" indent="-342900" algn="l">
              <a:spcBef>
                <a:spcPct val="50000"/>
              </a:spcBef>
              <a:buFontTx/>
              <a:buAutoNum type="arabicPeriod"/>
            </a:pPr>
            <a:r>
              <a:rPr lang="en-US" dirty="0">
                <a:solidFill>
                  <a:schemeClr val="bg2"/>
                </a:solidFill>
              </a:rPr>
              <a:t> Glacial outburst floods</a:t>
            </a:r>
            <a:endParaRPr lang="en-US"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Sector collapse</a:t>
            </a:r>
          </a:p>
          <a:p>
            <a:pPr marL="342900" indent="-342900" algn="l">
              <a:spcBef>
                <a:spcPct val="50000"/>
              </a:spcBef>
              <a:buFontTx/>
              <a:buAutoNum type="arabicPeriod"/>
            </a:pPr>
            <a:r>
              <a:rPr lang="en-US" dirty="0">
                <a:solidFill>
                  <a:schemeClr val="bg2"/>
                </a:solidFill>
              </a:rPr>
              <a:t> Lava and pyroclastic flows</a:t>
            </a:r>
          </a:p>
          <a:p>
            <a:pPr marL="342900" indent="-342900" algn="l">
              <a:spcBef>
                <a:spcPct val="50000"/>
              </a:spcBef>
              <a:buFontTx/>
              <a:buAutoNum type="arabicPeriod"/>
            </a:pPr>
            <a:r>
              <a:rPr lang="en-US" dirty="0">
                <a:solidFill>
                  <a:schemeClr val="bg2"/>
                </a:solidFill>
              </a:rPr>
              <a:t> Ash fall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viris3"/>
          <p:cNvPicPr>
            <a:picLocks noChangeAspect="1" noChangeArrowheads="1"/>
          </p:cNvPicPr>
          <p:nvPr/>
        </p:nvPicPr>
        <p:blipFill>
          <a:blip r:embed="rId3"/>
          <a:srcRect l="1576" t="2148" r="658" b="3334"/>
          <a:stretch>
            <a:fillRect/>
          </a:stretch>
        </p:blipFill>
        <p:spPr bwMode="auto">
          <a:xfrm>
            <a:off x="609600" y="0"/>
            <a:ext cx="4999038" cy="6858000"/>
          </a:xfrm>
          <a:prstGeom prst="rect">
            <a:avLst/>
          </a:prstGeom>
          <a:noFill/>
        </p:spPr>
      </p:pic>
      <p:sp>
        <p:nvSpPr>
          <p:cNvPr id="50179" name="Text Box 3"/>
          <p:cNvSpPr txBox="1">
            <a:spLocks noChangeArrowheads="1"/>
          </p:cNvSpPr>
          <p:nvPr/>
        </p:nvSpPr>
        <p:spPr bwMode="auto">
          <a:xfrm>
            <a:off x="5791200" y="2971800"/>
            <a:ext cx="3200400" cy="1066800"/>
          </a:xfrm>
          <a:prstGeom prst="rect">
            <a:avLst/>
          </a:prstGeom>
          <a:noFill/>
          <a:ln w="9525">
            <a:noFill/>
            <a:miter lim="800000"/>
            <a:headEnd/>
            <a:tailEnd/>
          </a:ln>
          <a:effectLst/>
        </p:spPr>
        <p:txBody>
          <a:bodyPr>
            <a:spAutoFit/>
          </a:bodyPr>
          <a:lstStyle/>
          <a:p>
            <a:pPr>
              <a:spcBef>
                <a:spcPct val="50000"/>
              </a:spcBef>
            </a:pPr>
            <a:r>
              <a:rPr lang="en-US"/>
              <a:t>Hydrothermal alteration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905000" y="13716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Mt. Rainier Hazards</a:t>
            </a:r>
          </a:p>
        </p:txBody>
      </p:sp>
      <p:sp>
        <p:nvSpPr>
          <p:cNvPr id="64515" name="Text Box 3"/>
          <p:cNvSpPr txBox="1">
            <a:spLocks noChangeArrowheads="1"/>
          </p:cNvSpPr>
          <p:nvPr/>
        </p:nvSpPr>
        <p:spPr bwMode="auto">
          <a:xfrm>
            <a:off x="1676400" y="2438400"/>
            <a:ext cx="5867400" cy="35067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Lahars</a:t>
            </a:r>
          </a:p>
          <a:p>
            <a:pPr marL="342900" indent="-342900" algn="l">
              <a:spcBef>
                <a:spcPct val="50000"/>
              </a:spcBef>
              <a:buFontTx/>
              <a:buAutoNum type="arabicPeriod"/>
            </a:pPr>
            <a:r>
              <a:rPr lang="en-US" dirty="0">
                <a:solidFill>
                  <a:schemeClr val="bg2"/>
                </a:solidFill>
              </a:rPr>
              <a:t> Glacial outburst floods</a:t>
            </a:r>
          </a:p>
          <a:p>
            <a:pPr marL="342900" indent="-342900" algn="l">
              <a:spcBef>
                <a:spcPct val="50000"/>
              </a:spcBef>
              <a:buFontTx/>
              <a:buAutoNum type="arabicPeriod"/>
            </a:pPr>
            <a:r>
              <a:rPr lang="en-US" dirty="0">
                <a:solidFill>
                  <a:schemeClr val="bg2"/>
                </a:solidFill>
              </a:rPr>
              <a:t> Sector collapse</a:t>
            </a:r>
            <a:endParaRPr lang="en-US"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Lava and pyroclastic flows</a:t>
            </a:r>
          </a:p>
          <a:p>
            <a:pPr marL="342900" indent="-342900" algn="l">
              <a:spcBef>
                <a:spcPct val="50000"/>
              </a:spcBef>
              <a:buFontTx/>
              <a:buAutoNum type="arabicPeriod"/>
            </a:pPr>
            <a:r>
              <a:rPr lang="en-US" dirty="0">
                <a:solidFill>
                  <a:schemeClr val="bg2"/>
                </a:solidFill>
              </a:rPr>
              <a:t> Ash fall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7" name="Picture 3" descr="cascade_range"/>
          <p:cNvPicPr>
            <a:picLocks noChangeAspect="1" noChangeArrowheads="1"/>
          </p:cNvPicPr>
          <p:nvPr/>
        </p:nvPicPr>
        <p:blipFill>
          <a:blip r:embed="rId3"/>
          <a:srcRect/>
          <a:stretch>
            <a:fillRect/>
          </a:stretch>
        </p:blipFill>
        <p:spPr bwMode="auto">
          <a:xfrm>
            <a:off x="914400" y="0"/>
            <a:ext cx="7267575"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ount Rainier P9190056 JM"/>
          <p:cNvPicPr>
            <a:picLocks noChangeAspect="1" noChangeArrowheads="1"/>
          </p:cNvPicPr>
          <p:nvPr/>
        </p:nvPicPr>
        <p:blipFill>
          <a:blip r:embed="rId3"/>
          <a:srcRect/>
          <a:stretch>
            <a:fillRect/>
          </a:stretch>
        </p:blipFill>
        <p:spPr bwMode="auto">
          <a:xfrm>
            <a:off x="2286000" y="0"/>
            <a:ext cx="5146675" cy="6858000"/>
          </a:xfrm>
          <a:prstGeom prst="rect">
            <a:avLst/>
          </a:prstGeom>
          <a:noFill/>
        </p:spPr>
      </p:pic>
      <p:sp>
        <p:nvSpPr>
          <p:cNvPr id="3" name="TextBox 2"/>
          <p:cNvSpPr txBox="1"/>
          <p:nvPr/>
        </p:nvSpPr>
        <p:spPr>
          <a:xfrm>
            <a:off x="5567103" y="2639692"/>
            <a:ext cx="1976698" cy="584775"/>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Andesite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Mount Rainier P9190057 JM"/>
          <p:cNvPicPr>
            <a:picLocks noChangeAspect="1" noChangeArrowheads="1"/>
          </p:cNvPicPr>
          <p:nvPr/>
        </p:nvPicPr>
        <p:blipFill>
          <a:blip r:embed="rId3"/>
          <a:srcRect/>
          <a:stretch>
            <a:fillRect/>
          </a:stretch>
        </p:blipFill>
        <p:spPr bwMode="auto">
          <a:xfrm>
            <a:off x="0" y="0"/>
            <a:ext cx="9144000" cy="6862763"/>
          </a:xfrm>
          <a:prstGeom prst="rect">
            <a:avLst/>
          </a:prstGeom>
          <a:noFill/>
        </p:spPr>
      </p:pic>
      <p:sp>
        <p:nvSpPr>
          <p:cNvPr id="3" name="TextBox 2"/>
          <p:cNvSpPr txBox="1"/>
          <p:nvPr/>
        </p:nvSpPr>
        <p:spPr>
          <a:xfrm>
            <a:off x="4741602" y="1687192"/>
            <a:ext cx="2628429" cy="1077218"/>
          </a:xfrm>
          <a:prstGeom prst="rect">
            <a:avLst/>
          </a:prstGeom>
          <a:noFill/>
        </p:spPr>
        <p:txBody>
          <a:bodyPr wrap="square" rtlCol="0">
            <a:spAutoFit/>
          </a:bodyPr>
          <a:lstStyle/>
          <a:p>
            <a:r>
              <a:rPr lang="en-US" dirty="0" smtClean="0"/>
              <a:t>Columnar jointing</a:t>
            </a:r>
            <a:endParaRPr lang="en-US" dirty="0"/>
          </a:p>
        </p:txBody>
      </p:sp>
      <p:cxnSp>
        <p:nvCxnSpPr>
          <p:cNvPr id="4" name="Straight Arrow Connector 3"/>
          <p:cNvCxnSpPr/>
          <p:nvPr/>
        </p:nvCxnSpPr>
        <p:spPr bwMode="auto">
          <a:xfrm rot="5400000">
            <a:off x="5264150" y="3727450"/>
            <a:ext cx="1663700" cy="1588"/>
          </a:xfrm>
          <a:prstGeom prst="straightConnector1">
            <a:avLst/>
          </a:prstGeom>
          <a:solidFill>
            <a:schemeClr val="accent1"/>
          </a:solidFill>
          <a:ln w="44450" cap="flat" cmpd="sng" algn="ctr">
            <a:solidFill>
              <a:schemeClr val="bg1"/>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srcRect/>
          <a:stretch>
            <a:fillRect/>
          </a:stretch>
        </p:blipFill>
        <p:spPr bwMode="auto">
          <a:xfrm>
            <a:off x="2260600" y="0"/>
            <a:ext cx="4622800" cy="68768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lava"/>
          <p:cNvPicPr>
            <a:picLocks noChangeAspect="1" noChangeArrowheads="1"/>
          </p:cNvPicPr>
          <p:nvPr/>
        </p:nvPicPr>
        <p:blipFill>
          <a:blip r:embed="rId3"/>
          <a:srcRect/>
          <a:stretch>
            <a:fillRect/>
          </a:stretch>
        </p:blipFill>
        <p:spPr bwMode="auto">
          <a:xfrm>
            <a:off x="0" y="152400"/>
            <a:ext cx="9144000" cy="64992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905000" y="1371600"/>
            <a:ext cx="55626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Mt. Rainier Hazards</a:t>
            </a:r>
          </a:p>
        </p:txBody>
      </p:sp>
      <p:sp>
        <p:nvSpPr>
          <p:cNvPr id="71683" name="Text Box 3"/>
          <p:cNvSpPr txBox="1">
            <a:spLocks noChangeArrowheads="1"/>
          </p:cNvSpPr>
          <p:nvPr/>
        </p:nvSpPr>
        <p:spPr bwMode="auto">
          <a:xfrm>
            <a:off x="1676400" y="2438400"/>
            <a:ext cx="5867400" cy="3506788"/>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dirty="0">
                <a:solidFill>
                  <a:schemeClr val="bg2"/>
                </a:solidFill>
              </a:rPr>
              <a:t> Lahars</a:t>
            </a:r>
          </a:p>
          <a:p>
            <a:pPr marL="342900" indent="-342900" algn="l">
              <a:spcBef>
                <a:spcPct val="50000"/>
              </a:spcBef>
              <a:buFontTx/>
              <a:buAutoNum type="arabicPeriod"/>
            </a:pPr>
            <a:r>
              <a:rPr lang="en-US" dirty="0">
                <a:solidFill>
                  <a:schemeClr val="bg2"/>
                </a:solidFill>
              </a:rPr>
              <a:t> Glacial outburst floods</a:t>
            </a:r>
          </a:p>
          <a:p>
            <a:pPr marL="342900" indent="-342900" algn="l">
              <a:spcBef>
                <a:spcPct val="50000"/>
              </a:spcBef>
              <a:buFontTx/>
              <a:buAutoNum type="arabicPeriod"/>
            </a:pPr>
            <a:r>
              <a:rPr lang="en-US" dirty="0">
                <a:solidFill>
                  <a:schemeClr val="bg2"/>
                </a:solidFill>
              </a:rPr>
              <a:t> Sector collapse</a:t>
            </a:r>
          </a:p>
          <a:p>
            <a:pPr marL="342900" indent="-342900" algn="l">
              <a:spcBef>
                <a:spcPct val="50000"/>
              </a:spcBef>
              <a:buFontTx/>
              <a:buAutoNum type="arabicPeriod"/>
            </a:pPr>
            <a:r>
              <a:rPr lang="en-US" dirty="0">
                <a:solidFill>
                  <a:schemeClr val="bg2"/>
                </a:solidFill>
              </a:rPr>
              <a:t> Lava and pyroclastic flows</a:t>
            </a:r>
            <a:endParaRPr lang="en-US" dirty="0">
              <a:effectLst>
                <a:outerShdw blurRad="38100" dist="38100" dir="2700000" algn="tl">
                  <a:srgbClr val="000000">
                    <a:alpha val="43137"/>
                  </a:srgbClr>
                </a:outerShdw>
              </a:effectLst>
            </a:endParaRPr>
          </a:p>
          <a:p>
            <a:pPr marL="342900" indent="-342900" algn="l">
              <a:spcBef>
                <a:spcPct val="50000"/>
              </a:spcBef>
              <a:buFontTx/>
              <a:buAutoNum type="arabicPeriod"/>
            </a:pPr>
            <a:r>
              <a:rPr lang="en-US" dirty="0">
                <a:effectLst>
                  <a:outerShdw blurRad="38100" dist="38100" dir="2700000" algn="tl">
                    <a:srgbClr val="000000">
                      <a:alpha val="43137"/>
                    </a:srgbClr>
                  </a:outerShdw>
                </a:effectLst>
              </a:rPr>
              <a:t> Ash fall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srcRect/>
          <a:stretch>
            <a:fillRect/>
          </a:stretch>
        </p:blipFill>
        <p:spPr bwMode="auto">
          <a:xfrm>
            <a:off x="2152650" y="0"/>
            <a:ext cx="48387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srcRect/>
          <a:stretch>
            <a:fillRect/>
          </a:stretch>
        </p:blipFill>
        <p:spPr bwMode="auto">
          <a:xfrm>
            <a:off x="2241550" y="0"/>
            <a:ext cx="4660900" cy="6870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may18_ashmap"/>
          <p:cNvPicPr>
            <a:picLocks noChangeAspect="1" noChangeArrowheads="1"/>
          </p:cNvPicPr>
          <p:nvPr/>
        </p:nvPicPr>
        <p:blipFill>
          <a:blip r:embed="rId3"/>
          <a:srcRect/>
          <a:stretch>
            <a:fillRect/>
          </a:stretch>
        </p:blipFill>
        <p:spPr bwMode="auto">
          <a:xfrm>
            <a:off x="0" y="304800"/>
            <a:ext cx="9144000" cy="622458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tephra"/>
          <p:cNvPicPr>
            <a:picLocks noChangeAspect="1" noChangeArrowheads="1"/>
          </p:cNvPicPr>
          <p:nvPr/>
        </p:nvPicPr>
        <p:blipFill>
          <a:blip r:embed="rId3"/>
          <a:srcRect/>
          <a:stretch>
            <a:fillRect/>
          </a:stretch>
        </p:blipFill>
        <p:spPr bwMode="auto">
          <a:xfrm>
            <a:off x="0" y="304800"/>
            <a:ext cx="9144000" cy="62039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2" descr="2-church"/>
          <p:cNvPicPr>
            <a:picLocks noChangeAspect="1" noChangeArrowheads="1"/>
          </p:cNvPicPr>
          <p:nvPr/>
        </p:nvPicPr>
        <p:blipFill>
          <a:blip r:embed="rId2"/>
          <a:srcRect/>
          <a:stretch>
            <a:fillRect/>
          </a:stretch>
        </p:blipFill>
        <p:spPr bwMode="auto">
          <a:xfrm>
            <a:off x="0" y="914400"/>
            <a:ext cx="9144000" cy="4814888"/>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5" name="Picture 3" descr="map_plate_tectonics_cascades"/>
          <p:cNvPicPr>
            <a:picLocks noChangeAspect="1" noChangeArrowheads="1"/>
          </p:cNvPicPr>
          <p:nvPr/>
        </p:nvPicPr>
        <p:blipFill>
          <a:blip r:embed="rId3"/>
          <a:srcRect/>
          <a:stretch>
            <a:fillRect/>
          </a:stretch>
        </p:blipFill>
        <p:spPr bwMode="auto">
          <a:xfrm>
            <a:off x="2209800" y="0"/>
            <a:ext cx="4729163"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Mount Rainier 17 AJ"/>
          <p:cNvPicPr>
            <a:picLocks noChangeAspect="1" noChangeArrowheads="1"/>
          </p:cNvPicPr>
          <p:nvPr/>
        </p:nvPicPr>
        <p:blipFill>
          <a:blip r:embed="rId3"/>
          <a:srcRect/>
          <a:stretch>
            <a:fillRect/>
          </a:stretch>
        </p:blipFill>
        <p:spPr bwMode="auto">
          <a:xfrm>
            <a:off x="0" y="0"/>
            <a:ext cx="9144000" cy="6092825"/>
          </a:xfrm>
          <a:prstGeom prst="rect">
            <a:avLst/>
          </a:prstGeom>
          <a:noFill/>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Mt_rainierflow"/>
          <p:cNvPicPr>
            <a:picLocks noChangeAspect="1" noChangeArrowheads="1"/>
          </p:cNvPicPr>
          <p:nvPr/>
        </p:nvPicPr>
        <p:blipFill>
          <a:blip r:embed="rId2"/>
          <a:srcRect l="8437" t="4445" r="8025" b="8458"/>
          <a:stretch>
            <a:fillRect/>
          </a:stretch>
        </p:blipFill>
        <p:spPr bwMode="auto">
          <a:xfrm>
            <a:off x="2057400" y="0"/>
            <a:ext cx="5086350" cy="68580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A8486"/>
            </a:gs>
            <a:gs pos="50000">
              <a:srgbClr val="9ABEC1"/>
            </a:gs>
            <a:gs pos="100000">
              <a:srgbClr val="B8E3E6"/>
            </a:gs>
          </a:gsLst>
          <a:lin ang="5400000" scaled="1"/>
          <a:tileRect/>
        </a:gradFill>
        <a:effectLst/>
      </p:bgPr>
    </p:bg>
    <p:spTree>
      <p:nvGrpSpPr>
        <p:cNvPr id="1" name=""/>
        <p:cNvGrpSpPr/>
        <p:nvPr/>
      </p:nvGrpSpPr>
      <p:grpSpPr>
        <a:xfrm>
          <a:off x="0" y="0"/>
          <a:ext cx="0" cy="0"/>
          <a:chOff x="0" y="0"/>
          <a:chExt cx="0" cy="0"/>
        </a:xfrm>
      </p:grpSpPr>
      <p:pic>
        <p:nvPicPr>
          <p:cNvPr id="78850" name="Picture 2" descr="5"/>
          <p:cNvPicPr>
            <a:picLocks noChangeAspect="1" noChangeArrowheads="1"/>
          </p:cNvPicPr>
          <p:nvPr/>
        </p:nvPicPr>
        <p:blipFill>
          <a:blip r:embed="rId3"/>
          <a:srcRect t="2222" r="1797" b="44444"/>
          <a:stretch>
            <a:fillRect/>
          </a:stretch>
        </p:blipFill>
        <p:spPr bwMode="auto">
          <a:xfrm>
            <a:off x="1981200" y="3013589"/>
            <a:ext cx="5181600" cy="3767137"/>
          </a:xfrm>
          <a:prstGeom prst="rect">
            <a:avLst/>
          </a:prstGeom>
          <a:noFill/>
          <a:effectLst>
            <a:outerShdw blurRad="50800" dist="76200" dir="2700000" algn="tl" rotWithShape="0">
              <a:prstClr val="black">
                <a:alpha val="40000"/>
              </a:prstClr>
            </a:outerShdw>
          </a:effectLst>
        </p:spPr>
      </p:pic>
      <p:sp>
        <p:nvSpPr>
          <p:cNvPr id="78851" name="Text Box 3"/>
          <p:cNvSpPr txBox="1">
            <a:spLocks noChangeArrowheads="1"/>
          </p:cNvSpPr>
          <p:nvPr/>
        </p:nvSpPr>
        <p:spPr bwMode="auto">
          <a:xfrm>
            <a:off x="1828800" y="228600"/>
            <a:ext cx="51054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Unique Characteristics:</a:t>
            </a:r>
            <a:endParaRPr lang="en-US" dirty="0">
              <a:effectLst>
                <a:outerShdw blurRad="38100" dist="38100" dir="2700000" algn="tl">
                  <a:srgbClr val="000000">
                    <a:alpha val="43137"/>
                  </a:srgbClr>
                </a:outerShdw>
              </a:effectLst>
            </a:endParaRPr>
          </a:p>
        </p:txBody>
      </p:sp>
      <p:sp>
        <p:nvSpPr>
          <p:cNvPr id="78852" name="Text Box 4"/>
          <p:cNvSpPr txBox="1">
            <a:spLocks noChangeArrowheads="1"/>
          </p:cNvSpPr>
          <p:nvPr/>
        </p:nvSpPr>
        <p:spPr bwMode="auto">
          <a:xfrm>
            <a:off x="2133600" y="1143000"/>
            <a:ext cx="4876800" cy="180181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800" dirty="0">
                <a:effectLst>
                  <a:outerShdw blurRad="38100" dist="38100" dir="2700000" algn="tl">
                    <a:srgbClr val="000000">
                      <a:alpha val="43137"/>
                    </a:srgbClr>
                  </a:outerShdw>
                </a:effectLst>
              </a:rPr>
              <a:t> Granodiorite bedrock</a:t>
            </a:r>
          </a:p>
          <a:p>
            <a:pPr marL="342900" indent="-342900" algn="l">
              <a:spcBef>
                <a:spcPct val="50000"/>
              </a:spcBef>
              <a:buFontTx/>
              <a:buAutoNum type="arabicPeriod"/>
            </a:pPr>
            <a:r>
              <a:rPr lang="en-US" sz="2800" dirty="0">
                <a:solidFill>
                  <a:schemeClr val="bg2"/>
                </a:solidFill>
              </a:rPr>
              <a:t> 90% Andesite lava flows</a:t>
            </a:r>
          </a:p>
          <a:p>
            <a:pPr marL="342900" indent="-342900" algn="l">
              <a:spcBef>
                <a:spcPct val="50000"/>
              </a:spcBef>
              <a:buFontTx/>
              <a:buAutoNum type="arabicPeriod"/>
            </a:pPr>
            <a:r>
              <a:rPr lang="en-US" sz="2800" dirty="0">
                <a:solidFill>
                  <a:schemeClr val="bg2"/>
                </a:solidFill>
              </a:rPr>
              <a:t> 14,411 feet high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effectLst/>
      </p:bgPr>
    </p:bg>
    <p:spTree>
      <p:nvGrpSpPr>
        <p:cNvPr id="1" name=""/>
        <p:cNvGrpSpPr/>
        <p:nvPr/>
      </p:nvGrpSpPr>
      <p:grpSpPr>
        <a:xfrm>
          <a:off x="0" y="0"/>
          <a:ext cx="0" cy="0"/>
          <a:chOff x="0" y="0"/>
          <a:chExt cx="0" cy="0"/>
        </a:xfrm>
      </p:grpSpPr>
      <p:sp>
        <p:nvSpPr>
          <p:cNvPr id="45059" name="Text Box 3"/>
          <p:cNvSpPr txBox="1">
            <a:spLocks noChangeArrowheads="1"/>
          </p:cNvSpPr>
          <p:nvPr/>
        </p:nvSpPr>
        <p:spPr bwMode="auto">
          <a:xfrm>
            <a:off x="4330700" y="2057400"/>
            <a:ext cx="48768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Unique Characteristics:</a:t>
            </a:r>
            <a:endParaRPr lang="en-US" dirty="0">
              <a:effectLst>
                <a:outerShdw blurRad="38100" dist="38100" dir="2700000" algn="tl">
                  <a:srgbClr val="000000">
                    <a:alpha val="43137"/>
                  </a:srgbClr>
                </a:outerShdw>
              </a:effectLst>
            </a:endParaRPr>
          </a:p>
        </p:txBody>
      </p:sp>
      <p:sp>
        <p:nvSpPr>
          <p:cNvPr id="45060" name="Text Box 4"/>
          <p:cNvSpPr txBox="1">
            <a:spLocks noChangeArrowheads="1"/>
          </p:cNvSpPr>
          <p:nvPr/>
        </p:nvSpPr>
        <p:spPr bwMode="auto">
          <a:xfrm>
            <a:off x="4330700" y="2971800"/>
            <a:ext cx="4876800" cy="180181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800" dirty="0">
                <a:solidFill>
                  <a:schemeClr val="bg2"/>
                </a:solidFill>
              </a:rPr>
              <a:t> Granodiorite bedrock</a:t>
            </a:r>
          </a:p>
          <a:p>
            <a:pPr marL="342900" indent="-342900" algn="l">
              <a:spcBef>
                <a:spcPct val="50000"/>
              </a:spcBef>
              <a:buFontTx/>
              <a:buAutoNum type="arabicPeriod"/>
            </a:pPr>
            <a:r>
              <a:rPr lang="en-US" sz="2800" dirty="0">
                <a:effectLst>
                  <a:outerShdw blurRad="38100" dist="38100" dir="2700000" algn="tl">
                    <a:srgbClr val="000000">
                      <a:alpha val="43137"/>
                    </a:srgbClr>
                  </a:outerShdw>
                </a:effectLst>
              </a:rPr>
              <a:t> 90% Andesite lava flows</a:t>
            </a:r>
          </a:p>
          <a:p>
            <a:pPr marL="342900" indent="-342900" algn="l">
              <a:spcBef>
                <a:spcPct val="50000"/>
              </a:spcBef>
              <a:buFontTx/>
              <a:buAutoNum type="arabicPeriod"/>
            </a:pPr>
            <a:r>
              <a:rPr lang="en-US" sz="2800" dirty="0">
                <a:solidFill>
                  <a:schemeClr val="bg2"/>
                </a:solidFill>
              </a:rPr>
              <a:t> 14,411 feet high</a:t>
            </a:r>
          </a:p>
        </p:txBody>
      </p:sp>
      <p:pic>
        <p:nvPicPr>
          <p:cNvPr id="45061" name="Picture 5" descr="Mount Rainier P9190047 JM"/>
          <p:cNvPicPr>
            <a:picLocks noChangeAspect="1" noChangeArrowheads="1"/>
          </p:cNvPicPr>
          <p:nvPr/>
        </p:nvPicPr>
        <p:blipFill>
          <a:blip r:embed="rId3"/>
          <a:srcRect/>
          <a:stretch>
            <a:fillRect/>
          </a:stretch>
        </p:blipFill>
        <p:spPr bwMode="auto">
          <a:xfrm>
            <a:off x="76200" y="609600"/>
            <a:ext cx="4230688" cy="5638800"/>
          </a:xfrm>
          <a:prstGeom prst="rect">
            <a:avLst/>
          </a:prstGeom>
          <a:noFill/>
          <a:effectLst>
            <a:outerShdw blurRad="50800" dist="635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A8486"/>
            </a:gs>
            <a:gs pos="50000">
              <a:srgbClr val="9ABEC1"/>
            </a:gs>
            <a:gs pos="100000">
              <a:srgbClr val="B8E3E6"/>
            </a:gs>
          </a:gsLst>
          <a:lin ang="16200000" scaled="1"/>
          <a:tileRect/>
        </a:gradFill>
        <a:effectLst/>
      </p:bgPr>
    </p:bg>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1828800" y="0"/>
            <a:ext cx="5105400" cy="579438"/>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000000">
                      <a:alpha val="43137"/>
                    </a:srgbClr>
                  </a:outerShdw>
                </a:effectLst>
              </a:rPr>
              <a:t>Unique Characteristics:</a:t>
            </a:r>
            <a:endParaRPr lang="en-US" dirty="0">
              <a:effectLst>
                <a:outerShdw blurRad="38100" dist="38100" dir="2700000" algn="tl">
                  <a:srgbClr val="000000">
                    <a:alpha val="43137"/>
                  </a:srgbClr>
                </a:outerShdw>
              </a:effectLst>
            </a:endParaRPr>
          </a:p>
        </p:txBody>
      </p:sp>
      <p:sp>
        <p:nvSpPr>
          <p:cNvPr id="77828" name="Text Box 4"/>
          <p:cNvSpPr txBox="1">
            <a:spLocks noChangeArrowheads="1"/>
          </p:cNvSpPr>
          <p:nvPr/>
        </p:nvSpPr>
        <p:spPr bwMode="auto">
          <a:xfrm>
            <a:off x="2057400" y="533400"/>
            <a:ext cx="4876800" cy="180181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sz="2800" dirty="0">
                <a:solidFill>
                  <a:schemeClr val="bg2"/>
                </a:solidFill>
              </a:rPr>
              <a:t> Granodiorite bedrock</a:t>
            </a:r>
          </a:p>
          <a:p>
            <a:pPr marL="342900" indent="-342900" algn="l">
              <a:spcBef>
                <a:spcPct val="50000"/>
              </a:spcBef>
              <a:buFontTx/>
              <a:buAutoNum type="arabicPeriod"/>
            </a:pPr>
            <a:r>
              <a:rPr lang="en-US" sz="2800" dirty="0">
                <a:solidFill>
                  <a:schemeClr val="bg2"/>
                </a:solidFill>
              </a:rPr>
              <a:t> 90% Andesite lava flows</a:t>
            </a:r>
            <a:endParaRPr lang="en-US" sz="2800" dirty="0">
              <a:solidFill>
                <a:schemeClr val="bg2"/>
              </a:solidFill>
              <a:effectLst>
                <a:outerShdw blurRad="38100" dist="38100" dir="2700000" algn="tl">
                  <a:srgbClr val="000000">
                    <a:alpha val="43137"/>
                  </a:srgbClr>
                </a:outerShdw>
              </a:effectLst>
            </a:endParaRPr>
          </a:p>
          <a:p>
            <a:pPr marL="342900" indent="-342900" algn="l">
              <a:spcBef>
                <a:spcPct val="50000"/>
              </a:spcBef>
              <a:buFontTx/>
              <a:buAutoNum type="arabicPeriod"/>
            </a:pPr>
            <a:r>
              <a:rPr lang="en-US" sz="2800" dirty="0">
                <a:effectLst>
                  <a:outerShdw blurRad="38100" dist="38100" dir="2700000" algn="tl">
                    <a:srgbClr val="000000">
                      <a:alpha val="43137"/>
                    </a:srgbClr>
                  </a:outerShdw>
                </a:effectLst>
              </a:rPr>
              <a:t> 14,411 feet high</a:t>
            </a:r>
          </a:p>
        </p:txBody>
      </p:sp>
      <p:pic>
        <p:nvPicPr>
          <p:cNvPr id="77830" name="Picture 6" descr="scan0162"/>
          <p:cNvPicPr>
            <a:picLocks noChangeAspect="1" noChangeArrowheads="1"/>
          </p:cNvPicPr>
          <p:nvPr/>
        </p:nvPicPr>
        <p:blipFill>
          <a:blip r:embed="rId3"/>
          <a:srcRect/>
          <a:stretch>
            <a:fillRect/>
          </a:stretch>
        </p:blipFill>
        <p:spPr bwMode="auto">
          <a:xfrm>
            <a:off x="347729" y="2487125"/>
            <a:ext cx="8448541" cy="4074661"/>
          </a:xfrm>
          <a:prstGeom prst="rect">
            <a:avLst/>
          </a:prstGeom>
          <a:noFill/>
          <a:effectLst>
            <a:outerShdw blurRad="635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A8486"/>
            </a:gs>
            <a:gs pos="50000">
              <a:srgbClr val="9ABEC1"/>
            </a:gs>
            <a:gs pos="100000">
              <a:srgbClr val="B8E3E6"/>
            </a:gs>
          </a:gsLst>
          <a:lin ang="5400000" scaled="1"/>
          <a:tileRect/>
        </a:gradFill>
        <a:effectLst/>
      </p:bgPr>
    </p:bg>
    <p:spTree>
      <p:nvGrpSpPr>
        <p:cNvPr id="1" name=""/>
        <p:cNvGrpSpPr/>
        <p:nvPr/>
      </p:nvGrpSpPr>
      <p:grpSpPr>
        <a:xfrm>
          <a:off x="0" y="0"/>
          <a:ext cx="0" cy="0"/>
          <a:chOff x="0" y="0"/>
          <a:chExt cx="0" cy="0"/>
        </a:xfrm>
      </p:grpSpPr>
      <p:pic>
        <p:nvPicPr>
          <p:cNvPr id="58370" name="Picture 2" descr="cascades_eruptions_4000yrs"/>
          <p:cNvPicPr>
            <a:picLocks noChangeAspect="1" noChangeArrowheads="1"/>
          </p:cNvPicPr>
          <p:nvPr/>
        </p:nvPicPr>
        <p:blipFill>
          <a:blip r:embed="rId3"/>
          <a:srcRect l="7500" t="7446" r="7500" b="8170"/>
          <a:stretch>
            <a:fillRect/>
          </a:stretch>
        </p:blipFill>
        <p:spPr bwMode="auto">
          <a:xfrm>
            <a:off x="0" y="762000"/>
            <a:ext cx="9144000" cy="6096000"/>
          </a:xfrm>
          <a:prstGeom prst="rect">
            <a:avLst/>
          </a:prstGeom>
          <a:noFill/>
        </p:spPr>
      </p:pic>
      <p:sp>
        <p:nvSpPr>
          <p:cNvPr id="58371" name="Text Box 3"/>
          <p:cNvSpPr txBox="1">
            <a:spLocks noChangeArrowheads="1"/>
          </p:cNvSpPr>
          <p:nvPr/>
        </p:nvSpPr>
        <p:spPr bwMode="auto">
          <a:xfrm>
            <a:off x="0" y="77274"/>
            <a:ext cx="91440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“like bubbles in spaghetti sauce”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1846</Words>
  <Application>Microsoft Office PowerPoint</Application>
  <PresentationFormat>On-screen Show (4:3)</PresentationFormat>
  <Paragraphs>150</Paragraphs>
  <Slides>51</Slides>
  <Notes>49</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Default Design</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50</cp:revision>
  <dcterms:created xsi:type="dcterms:W3CDTF">2005-03-27T02:55:49Z</dcterms:created>
  <dcterms:modified xsi:type="dcterms:W3CDTF">2008-10-20T03:21:06Z</dcterms:modified>
</cp:coreProperties>
</file>